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36"/>
  </p:handoutMasterIdLst>
  <p:sldIdLst>
    <p:sldId id="1730" r:id="rId4"/>
    <p:sldId id="1731" r:id="rId6"/>
    <p:sldId id="1732" r:id="rId7"/>
    <p:sldId id="269" r:id="rId8"/>
    <p:sldId id="312" r:id="rId9"/>
    <p:sldId id="1733" r:id="rId10"/>
    <p:sldId id="1734" r:id="rId11"/>
    <p:sldId id="326" r:id="rId12"/>
    <p:sldId id="294" r:id="rId13"/>
    <p:sldId id="337" r:id="rId14"/>
    <p:sldId id="1757" r:id="rId15"/>
    <p:sldId id="1739" r:id="rId16"/>
    <p:sldId id="1740" r:id="rId17"/>
    <p:sldId id="1741" r:id="rId18"/>
    <p:sldId id="1742" r:id="rId19"/>
    <p:sldId id="1743" r:id="rId20"/>
    <p:sldId id="296" r:id="rId21"/>
    <p:sldId id="1744" r:id="rId22"/>
    <p:sldId id="1745" r:id="rId23"/>
    <p:sldId id="300" r:id="rId24"/>
    <p:sldId id="1747" r:id="rId25"/>
    <p:sldId id="1746" r:id="rId26"/>
    <p:sldId id="1758" r:id="rId27"/>
    <p:sldId id="1760" r:id="rId28"/>
    <p:sldId id="1759" r:id="rId29"/>
    <p:sldId id="1748" r:id="rId30"/>
    <p:sldId id="1749" r:id="rId31"/>
    <p:sldId id="1750" r:id="rId32"/>
    <p:sldId id="1752" r:id="rId33"/>
    <p:sldId id="1751" r:id="rId34"/>
    <p:sldId id="1762" r:id="rId35"/>
  </p:sldIdLst>
  <p:sldSz cx="9144000" cy="6858000" type="screen4x3"/>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6" autoAdjust="0"/>
    <p:restoredTop sz="75533" autoAdjust="0"/>
  </p:normalViewPr>
  <p:slideViewPr>
    <p:cSldViewPr snapToGrid="0" showGuides="1">
      <p:cViewPr varScale="1">
        <p:scale>
          <a:sx n="65" d="100"/>
          <a:sy n="65" d="100"/>
        </p:scale>
        <p:origin x="1483" y="48"/>
      </p:cViewPr>
      <p:guideLst>
        <p:guide orient="horz" pos="686"/>
        <p:guide pos="2506"/>
        <p:guide orient="horz" pos="3634"/>
      </p:guideLst>
    </p:cSldViewPr>
  </p:slideViewPr>
  <p:notesTextViewPr>
    <p:cViewPr>
      <p:scale>
        <a:sx n="1" d="1"/>
        <a:sy n="1" d="1"/>
      </p:scale>
      <p:origin x="0" y="0"/>
    </p:cViewPr>
  </p:notesTextViewPr>
  <p:sorterViewPr>
    <p:cViewPr>
      <p:scale>
        <a:sx n="100" d="100"/>
        <a:sy n="100" d="100"/>
      </p:scale>
      <p:origin x="0" y="-8227"/>
    </p:cViewPr>
  </p:sorter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1.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、这里是个人介绍页；</a:t>
            </a:r>
            <a:endParaRPr lang="en-US" altLang="zh-CN" dirty="0"/>
          </a:p>
          <a:p>
            <a:r>
              <a:rPr lang="en-US" altLang="zh-CN" dirty="0"/>
              <a:t>2</a:t>
            </a:r>
            <a:r>
              <a:rPr lang="zh-CN" altLang="en-US" dirty="0"/>
              <a:t>、不写字的占位符，全屏展示或打印时不会出现</a:t>
            </a:r>
            <a:endParaRPr lang="en-US" altLang="zh-CN" dirty="0"/>
          </a:p>
          <a:p>
            <a:r>
              <a:rPr lang="en-US" altLang="zh-CN" dirty="0"/>
              <a:t>3</a:t>
            </a:r>
            <a:r>
              <a:rPr lang="zh-CN" altLang="en-US" dirty="0"/>
              <a:t>、开场可以进行</a:t>
            </a:r>
            <a:r>
              <a:rPr lang="en-US" altLang="zh-CN" dirty="0"/>
              <a:t>1</a:t>
            </a:r>
            <a:r>
              <a:rPr lang="zh-CN" altLang="en-US" dirty="0"/>
              <a:t>分钟个人介绍，重点在突出个人专业方向、个人素质；</a:t>
            </a:r>
            <a:endParaRPr lang="en-US" altLang="zh-CN" dirty="0"/>
          </a:p>
          <a:p>
            <a:r>
              <a:rPr lang="en-US" altLang="zh-CN" dirty="0"/>
              <a:t>4</a:t>
            </a:r>
            <a:r>
              <a:rPr lang="zh-CN" altLang="en-US" dirty="0"/>
              <a:t>、如果与论文选题之间的特别羁绊，可以说个</a:t>
            </a:r>
            <a:r>
              <a:rPr lang="en-US" altLang="zh-CN" dirty="0"/>
              <a:t>30</a:t>
            </a:r>
            <a:r>
              <a:rPr lang="zh-CN" altLang="en-US" dirty="0"/>
              <a:t>秒的故事；</a:t>
            </a:r>
            <a:endParaRPr lang="en-US" altLang="zh-CN" dirty="0"/>
          </a:p>
          <a:p>
            <a:r>
              <a:rPr lang="en-US" altLang="zh-CN" dirty="0"/>
              <a:t>5</a:t>
            </a:r>
            <a:r>
              <a:rPr lang="zh-CN" altLang="en-US" dirty="0"/>
              <a:t>、图标可替换，可在模板末页找到图标库</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在了解如何破解之前，我们先了解一些以太坊的背景知识</a:t>
            </a:r>
            <a:endParaRPr lang="zh-CN" altLang="en-US" dirty="0"/>
          </a:p>
          <a:p>
            <a:r>
              <a:rPr lang="en-US" altLang="zh-CN" dirty="0"/>
              <a:t>01 .Ethereum Account and Transaction</a:t>
            </a:r>
            <a:endParaRPr lang="en-US" altLang="zh-CN" dirty="0"/>
          </a:p>
          <a:p>
            <a:r>
              <a:rPr lang="zh-CN" altLang="en-US" dirty="0"/>
              <a:t>在以太网中，帐户是识别网络中实体的基本单元。帐户由固定长度的哈希地址标识。</a:t>
            </a:r>
            <a:endParaRPr lang="zh-CN" altLang="en-US" dirty="0"/>
          </a:p>
          <a:p>
            <a:endParaRPr lang="en-US" altLang="zh-CN" dirty="0"/>
          </a:p>
          <a:p>
            <a:r>
              <a:rPr lang="zh-CN" altLang="en-US" dirty="0"/>
              <a:t>比如</a:t>
            </a:r>
            <a:r>
              <a:rPr lang="en-US" altLang="zh-CN" dirty="0"/>
              <a:t>0x8Fea7e4aE2949B766fFdC0efd0A2423d29548e30</a:t>
            </a:r>
            <a:r>
              <a:rPr lang="zh-CN" altLang="en-US" dirty="0"/>
              <a:t>）这是我钱包的地址</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账户可以分为两种类型</a:t>
            </a:r>
            <a:r>
              <a:rPr lang="en-US" altLang="zh-CN" dirty="0"/>
              <a:t>: External Owned Account </a:t>
            </a:r>
            <a:r>
              <a:rPr lang="zh-CN" altLang="en-US" dirty="0"/>
              <a:t>和</a:t>
            </a:r>
            <a:r>
              <a:rPr lang="en-US" altLang="zh-CN" dirty="0"/>
              <a:t>Contract Account</a:t>
            </a:r>
            <a:endParaRPr lang="en-US" altLang="zh-CN" dirty="0"/>
          </a:p>
          <a:p>
            <a:r>
              <a:rPr lang="en-US" altLang="zh-CN" dirty="0"/>
              <a:t>EOA</a:t>
            </a:r>
            <a:r>
              <a:rPr lang="zh-CN" altLang="en-US" dirty="0"/>
              <a:t>是普通账号，可以传输代币，调用已部署的智能合约，也可以将智能合约部署到一个</a:t>
            </a:r>
            <a:r>
              <a:rPr lang="en-US" altLang="zh-CN" dirty="0"/>
              <a:t>Contract Account</a:t>
            </a:r>
            <a:r>
              <a:rPr lang="zh-CN" altLang="en-US" dirty="0"/>
              <a:t>上</a:t>
            </a:r>
            <a:endParaRPr lang="zh-CN" altLang="en-US" dirty="0"/>
          </a:p>
          <a:p>
            <a:r>
              <a:rPr lang="zh-CN" altLang="en-US" dirty="0"/>
              <a:t>（分类）</a:t>
            </a:r>
            <a:endParaRPr lang="zh-CN" altLang="en-US" dirty="0"/>
          </a:p>
          <a:p>
            <a:r>
              <a:rPr lang="zh-CN" altLang="en-US" dirty="0"/>
              <a:t>帐户或智能合约可以通过发送事务</a:t>
            </a:r>
            <a:r>
              <a:rPr lang="en-US" altLang="zh-CN" dirty="0"/>
              <a:t>(Transaction)</a:t>
            </a:r>
            <a:r>
              <a:rPr lang="zh-CN" altLang="en-US" dirty="0"/>
              <a:t>彼此交互，事务由一组数据组成，目标智能合约将解析和执行这些数据。</a:t>
            </a:r>
            <a:endParaRPr lang="zh-CN" altLang="en-US" dirty="0"/>
          </a:p>
          <a:p>
            <a:endParaRPr lang="en-US" altLang="zh-CN" dirty="0"/>
          </a:p>
          <a:p>
            <a:r>
              <a:rPr lang="zh-CN" altLang="en-US" dirty="0"/>
              <a:t>具体地说，数据包括指定函数的签名及其所需的参数。请注意，为了最小化传输的事务的大小，以太函数通过由 </a:t>
            </a:r>
            <a:r>
              <a:rPr lang="en-US" altLang="zh-CN" dirty="0"/>
              <a:t>keccak256</a:t>
            </a:r>
            <a:r>
              <a:rPr lang="zh-CN" altLang="en-US" dirty="0"/>
              <a:t>散列函数计算的签名的前四个字节来匹配函数。例如，传输函数</a:t>
            </a:r>
            <a:r>
              <a:rPr lang="en-US" altLang="zh-CN" dirty="0"/>
              <a:t>(</a:t>
            </a:r>
            <a:r>
              <a:rPr lang="zh-CN" altLang="en-US" dirty="0"/>
              <a:t>地址，</a:t>
            </a:r>
            <a:r>
              <a:rPr lang="en-US" altLang="zh-CN" dirty="0"/>
              <a:t>uint256)</a:t>
            </a:r>
            <a:r>
              <a:rPr lang="zh-CN" altLang="en-US" dirty="0"/>
              <a:t>将由</a:t>
            </a:r>
            <a:r>
              <a:rPr lang="en-US" altLang="zh-CN" dirty="0"/>
              <a:t>0xa9059cbb </a:t>
            </a:r>
            <a:r>
              <a:rPr lang="zh-CN" altLang="en-US" dirty="0"/>
              <a:t>标识。一旦目标地址成功处理收到的交易，交易将很快在线记录，不能被擦除或修改。但是，如果在执行事务时出现错误，则将恢复该事务所导致的所有修改。</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EVM </a:t>
            </a:r>
            <a:r>
              <a:rPr lang="zh-CN" altLang="en-US" dirty="0"/>
              <a:t>是一个简单的基于堆栈的架构，</a:t>
            </a:r>
            <a:r>
              <a:rPr lang="en-US" altLang="zh-CN" dirty="0"/>
              <a:t>EVM </a:t>
            </a:r>
            <a:r>
              <a:rPr lang="zh-CN" altLang="en-US" dirty="0"/>
              <a:t>堆栈的功能是存储字节码指令（操作码）间歇执行的结果。 操作码的所有操作数和计算结果都被压入堆栈，这是 </a:t>
            </a:r>
            <a:r>
              <a:rPr lang="en-US" altLang="zh-CN" dirty="0"/>
              <a:t>EVM </a:t>
            </a:r>
            <a:r>
              <a:rPr lang="zh-CN" altLang="en-US" dirty="0"/>
              <a:t>中的基本数据结构。 简而言之，</a:t>
            </a:r>
            <a:r>
              <a:rPr lang="en-US" altLang="zh-CN" dirty="0"/>
              <a:t>EVM </a:t>
            </a:r>
            <a:r>
              <a:rPr lang="zh-CN" altLang="en-US" dirty="0"/>
              <a:t>可以为已编译为要执行的字节码的智能合约</a:t>
            </a:r>
            <a:r>
              <a:rPr lang="zh-CN" altLang="en-US" b="1" dirty="0"/>
              <a:t>提供运行时环境</a:t>
            </a:r>
            <a:r>
              <a:rPr lang="zh-CN" altLang="en-US" dirty="0"/>
              <a:t>，管理交易的执行并将区块链转换为新状态。</a:t>
            </a:r>
            <a:endParaRPr lang="zh-CN" altLang="en-US" dirty="0"/>
          </a:p>
          <a:p>
            <a:r>
              <a:rPr lang="en-US" altLang="zh-CN" dirty="0"/>
              <a:t>(</a:t>
            </a:r>
            <a:r>
              <a:rPr lang="zh-CN" altLang="en-US" dirty="0"/>
              <a:t>让智能合约跑起来的一个东西</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智能合约是写在</a:t>
            </a:r>
            <a:r>
              <a:rPr lang="en-US" altLang="zh-CN" dirty="0"/>
              <a:t>Contract Account</a:t>
            </a:r>
            <a:r>
              <a:rPr lang="zh-CN" altLang="en-US" dirty="0"/>
              <a:t>里面代码和数据的合集，代码语言一般是高级语言，最著名的应该是</a:t>
            </a:r>
            <a:r>
              <a:rPr lang="en-US" altLang="zh-CN" dirty="0"/>
              <a:t>Solidity</a:t>
            </a:r>
            <a:r>
              <a:rPr lang="zh-CN" altLang="en-US" dirty="0"/>
              <a:t>。</a:t>
            </a:r>
            <a:endParaRPr lang="zh-CN" altLang="en-US" dirty="0"/>
          </a:p>
          <a:p>
            <a:r>
              <a:rPr lang="zh-CN" altLang="en-US" dirty="0"/>
              <a:t>智能合约以字节码（</a:t>
            </a:r>
            <a:r>
              <a:rPr lang="en-US" altLang="zh-CN" dirty="0"/>
              <a:t>Bytecode</a:t>
            </a:r>
            <a:r>
              <a:rPr lang="zh-CN" altLang="en-US" dirty="0"/>
              <a:t>）格式存在并执行，字节码格式由源代码编译而成。以太坊字节码由</a:t>
            </a:r>
            <a:r>
              <a:rPr lang="en-US" altLang="zh-CN" dirty="0"/>
              <a:t>144</a:t>
            </a:r>
            <a:r>
              <a:rPr lang="zh-CN" altLang="en-US" dirty="0"/>
              <a:t>个操作码组成</a:t>
            </a:r>
            <a:endParaRPr lang="zh-CN" altLang="en-US" dirty="0"/>
          </a:p>
          <a:p>
            <a:r>
              <a:rPr lang="zh-CN" altLang="en-US" dirty="0"/>
              <a:t>此外，每个操作码编码为一个字节，并以十六进制格式表示。例如，在</a:t>
            </a:r>
            <a:r>
              <a:rPr lang="en-US" altLang="zh-CN" dirty="0"/>
              <a:t>EVM</a:t>
            </a:r>
            <a:r>
              <a:rPr lang="zh-CN" altLang="en-US" dirty="0"/>
              <a:t>中，</a:t>
            </a:r>
            <a:r>
              <a:rPr lang="en-US" altLang="zh-CN" dirty="0"/>
              <a:t>SSTORE</a:t>
            </a:r>
            <a:r>
              <a:rPr lang="zh-CN" altLang="en-US" dirty="0"/>
              <a:t>编码为</a:t>
            </a:r>
            <a:r>
              <a:rPr lang="en-US" altLang="zh-CN" dirty="0"/>
              <a:t>0x55</a:t>
            </a:r>
            <a:r>
              <a:rPr lang="zh-CN" altLang="en-US" dirty="0"/>
              <a:t>。操作码采用零个或多个参数来实现其功能。</a:t>
            </a:r>
            <a:endParaRPr lang="en-US" altLang="zh-CN" dirty="0"/>
          </a:p>
          <a:p>
            <a:endParaRPr lang="en-US" altLang="zh-CN" dirty="0"/>
          </a:p>
          <a:p>
            <a:r>
              <a:rPr lang="zh-CN" altLang="en-US" dirty="0"/>
              <a:t>智能合约的字节码由三部分组成：</a:t>
            </a:r>
            <a:r>
              <a:rPr lang="en-US" altLang="zh-CN" dirty="0"/>
              <a:t>creation</a:t>
            </a:r>
            <a:r>
              <a:rPr lang="zh-CN" altLang="en-US" dirty="0"/>
              <a:t>代码、</a:t>
            </a:r>
            <a:r>
              <a:rPr lang="en-US" altLang="zh-CN" dirty="0"/>
              <a:t>runtime</a:t>
            </a:r>
            <a:r>
              <a:rPr lang="zh-CN" altLang="en-US" dirty="0"/>
              <a:t>代码和</a:t>
            </a:r>
            <a:r>
              <a:rPr lang="en-US" altLang="zh-CN" dirty="0"/>
              <a:t>swarm</a:t>
            </a:r>
            <a:r>
              <a:rPr lang="zh-CN" altLang="en-US" dirty="0"/>
              <a:t>代码</a:t>
            </a:r>
            <a:endParaRPr lang="zh-CN" altLang="en-US" dirty="0"/>
          </a:p>
          <a:p>
            <a:pPr>
              <a:buFont typeface="Arial" panose="020B0604020202020204" pitchFamily="34" charset="0"/>
              <a:buChar char="•"/>
            </a:pPr>
            <a:r>
              <a:rPr lang="zh-CN" altLang="en-US" dirty="0"/>
              <a:t>创建代码包括合约的构造函数逻辑和构造函数参数。它是在编译字节码时生成的，在部署时只执行一次。</a:t>
            </a:r>
            <a:endParaRPr lang="zh-CN" altLang="en-US" dirty="0"/>
          </a:p>
          <a:p>
            <a:pPr>
              <a:buFont typeface="Arial" panose="020B0604020202020204" pitchFamily="34" charset="0"/>
              <a:buChar char="•"/>
            </a:pPr>
            <a:r>
              <a:rPr lang="zh-CN" altLang="en-US" dirty="0"/>
              <a:t>运行时代码最终将存储在链上。它详细说明了契约中每个函数的逻辑和行为。不包含任何构造函数参数</a:t>
            </a:r>
            <a:endParaRPr lang="zh-CN" altLang="en-US" dirty="0"/>
          </a:p>
          <a:p>
            <a:pPr>
              <a:buFont typeface="Arial" panose="020B0604020202020204" pitchFamily="34" charset="0"/>
              <a:buChar char="•"/>
            </a:pPr>
            <a:r>
              <a:rPr lang="en-US" altLang="zh-CN" dirty="0"/>
              <a:t>swarm</a:t>
            </a:r>
            <a:r>
              <a:rPr lang="zh-CN" altLang="en-US" dirty="0"/>
              <a:t>代码有点不同。它没有任何实际意义，无法由</a:t>
            </a:r>
            <a:r>
              <a:rPr lang="en-US" altLang="zh-CN" dirty="0"/>
              <a:t>EVM</a:t>
            </a:r>
            <a:r>
              <a:rPr lang="zh-CN" altLang="en-US" dirty="0"/>
              <a:t>执行。</a:t>
            </a:r>
            <a:r>
              <a:rPr lang="en-US" altLang="zh-CN" dirty="0"/>
              <a:t>swarm</a:t>
            </a:r>
            <a:r>
              <a:rPr lang="zh-CN" altLang="en-US" dirty="0"/>
              <a:t>代码只是一个由当前智能合约元数据计算的哈希字符串，用于在数据库中对其进行索引。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ERC-20</a:t>
            </a:r>
            <a:r>
              <a:rPr lang="zh-CN" altLang="en-US" dirty="0"/>
              <a:t>规定了</a:t>
            </a:r>
            <a:r>
              <a:rPr lang="en-US" altLang="zh-CN" dirty="0"/>
              <a:t>6</a:t>
            </a:r>
            <a:r>
              <a:rPr lang="zh-CN" altLang="en-US" dirty="0"/>
              <a:t>个强制性功能</a:t>
            </a:r>
            <a:endParaRPr lang="zh-CN" altLang="en-US" dirty="0"/>
          </a:p>
          <a:p>
            <a:pPr>
              <a:buFont typeface="Arial" panose="020B0604020202020204" pitchFamily="34" charset="0"/>
              <a:buChar char="•"/>
            </a:pPr>
            <a:r>
              <a:rPr lang="en-US" altLang="zh-CN" dirty="0" err="1"/>
              <a:t>totalSupply</a:t>
            </a:r>
            <a:endParaRPr lang="en-US" altLang="zh-CN" dirty="0"/>
          </a:p>
          <a:p>
            <a:pPr>
              <a:buFont typeface="Arial" panose="020B0604020202020204" pitchFamily="34" charset="0"/>
              <a:buChar char="•"/>
            </a:pPr>
            <a:r>
              <a:rPr lang="en-US" altLang="zh-CN" dirty="0" err="1"/>
              <a:t>balanceOf</a:t>
            </a:r>
            <a:endParaRPr lang="en-US" altLang="zh-CN" dirty="0"/>
          </a:p>
          <a:p>
            <a:pPr>
              <a:buFont typeface="Arial" panose="020B0604020202020204" pitchFamily="34" charset="0"/>
              <a:buChar char="•"/>
            </a:pPr>
            <a:r>
              <a:rPr lang="en-US" altLang="zh-CN" dirty="0"/>
              <a:t>Transfer</a:t>
            </a:r>
            <a:endParaRPr lang="en-US" altLang="zh-CN" dirty="0"/>
          </a:p>
          <a:p>
            <a:pPr>
              <a:buFont typeface="Arial" panose="020B0604020202020204" pitchFamily="34" charset="0"/>
              <a:buChar char="•"/>
            </a:pPr>
            <a:r>
              <a:rPr lang="en-US" altLang="zh-CN" dirty="0" err="1"/>
              <a:t>transferFrom</a:t>
            </a:r>
            <a:endParaRPr lang="en-US" altLang="zh-CN" dirty="0"/>
          </a:p>
          <a:p>
            <a:pPr>
              <a:buFont typeface="Arial" panose="020B0604020202020204" pitchFamily="34" charset="0"/>
              <a:buChar char="•"/>
            </a:pPr>
            <a:r>
              <a:rPr lang="en-US" altLang="zh-CN" dirty="0"/>
              <a:t>Approve</a:t>
            </a:r>
            <a:endParaRPr lang="en-US" altLang="zh-CN" dirty="0"/>
          </a:p>
          <a:p>
            <a:pPr>
              <a:buFont typeface="Arial" panose="020B0604020202020204" pitchFamily="34" charset="0"/>
              <a:buChar char="•"/>
            </a:pPr>
            <a:r>
              <a:rPr lang="en-US" altLang="zh-CN" dirty="0"/>
              <a:t>allowance</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举个例子，如代码所示，使用函数</a:t>
            </a:r>
            <a:r>
              <a:rPr lang="en-US" altLang="zh-CN" dirty="0" err="1"/>
              <a:t>SafeAdd</a:t>
            </a:r>
            <a:r>
              <a:rPr lang="zh-CN" altLang="en-US" dirty="0"/>
              <a:t>和</a:t>
            </a:r>
            <a:r>
              <a:rPr lang="en-US" altLang="zh-CN" dirty="0" err="1"/>
              <a:t>SafeSub</a:t>
            </a:r>
            <a:r>
              <a:rPr lang="zh-CN" altLang="en-US" dirty="0"/>
              <a:t>更新</a:t>
            </a:r>
            <a:r>
              <a:rPr lang="en-US" altLang="zh-CN" dirty="0"/>
              <a:t>Balance</a:t>
            </a:r>
            <a:r>
              <a:rPr lang="zh-CN" altLang="en-US" dirty="0"/>
              <a:t>表</a:t>
            </a:r>
            <a:endParaRPr lang="zh-CN" altLang="en-US" dirty="0"/>
          </a:p>
          <a:p>
            <a:r>
              <a:rPr lang="zh-CN" altLang="en-US" dirty="0"/>
              <a:t>如果调用程序没有足够的代币，它们将抛出异常并终止当前事务。 </a:t>
            </a:r>
            <a:endParaRPr lang="zh-CN" altLang="en-US" dirty="0"/>
          </a:p>
          <a:p>
            <a:r>
              <a:rPr lang="zh-CN" altLang="en-US" dirty="0"/>
              <a:t>对于</a:t>
            </a:r>
            <a:r>
              <a:rPr lang="en-US" altLang="zh-CN" dirty="0" err="1"/>
              <a:t>TransferFrom</a:t>
            </a:r>
            <a:r>
              <a:rPr lang="zh-CN" altLang="en-US" dirty="0"/>
              <a:t>，除了</a:t>
            </a:r>
            <a:r>
              <a:rPr lang="en-US" altLang="zh-CN" dirty="0"/>
              <a:t>Balance</a:t>
            </a:r>
            <a:r>
              <a:rPr lang="zh-CN" altLang="en-US" dirty="0"/>
              <a:t>表的更新之外，它还检查调用方是否有足够的余量来传输这样数量的代币。 这三个验证中的任何一个失败，转让将立即终止。</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CEX</a:t>
            </a:r>
            <a:endParaRPr lang="en-US" altLang="zh-CN" dirty="0"/>
          </a:p>
          <a:p>
            <a:pPr>
              <a:buFont typeface="Arial" panose="020B0604020202020204" pitchFamily="34" charset="0"/>
              <a:buChar char="•"/>
            </a:pPr>
            <a:r>
              <a:rPr lang="zh-CN" altLang="en-US" dirty="0"/>
              <a:t>中心化</a:t>
            </a:r>
            <a:endParaRPr lang="zh-CN" altLang="en-US" dirty="0"/>
          </a:p>
          <a:p>
            <a:pPr>
              <a:buFont typeface="Arial" panose="020B0604020202020204" pitchFamily="34" charset="0"/>
              <a:buChar char="•"/>
            </a:pPr>
            <a:r>
              <a:rPr lang="zh-CN" altLang="en-US" dirty="0"/>
              <a:t>中心化服务器受损或者被黑，会导致数据泄露</a:t>
            </a:r>
            <a:endParaRPr lang="zh-CN" altLang="en-US" dirty="0"/>
          </a:p>
          <a:p>
            <a:pPr>
              <a:buFont typeface="Arial" panose="020B0604020202020204" pitchFamily="34" charset="0"/>
              <a:buChar char="•"/>
            </a:pPr>
            <a:r>
              <a:rPr lang="zh-CN" altLang="en-US" dirty="0"/>
              <a:t>能够支持快速交易、支持多用户</a:t>
            </a:r>
            <a:endParaRPr lang="zh-CN" altLang="en-US" dirty="0"/>
          </a:p>
          <a:p>
            <a:pPr>
              <a:buFont typeface="Arial" panose="020B0604020202020204" pitchFamily="34" charset="0"/>
              <a:buChar char="•"/>
            </a:pPr>
            <a:r>
              <a:rPr lang="zh-CN" altLang="en-US" dirty="0"/>
              <a:t>支持法币和代币兑换，支持不同平台的代币兑换</a:t>
            </a:r>
            <a:endParaRPr lang="zh-CN" altLang="en-US" dirty="0"/>
          </a:p>
          <a:p>
            <a:pPr>
              <a:buFont typeface="Arial" panose="020B0604020202020204" pitchFamily="34" charset="0"/>
              <a:buChar char="•"/>
            </a:pPr>
            <a:r>
              <a:rPr lang="zh-CN" altLang="en-US" dirty="0"/>
              <a:t>交易模型决定了其可扩展性和对攻击的快速响应</a:t>
            </a:r>
            <a:endParaRPr lang="zh-CN" altLang="en-US" dirty="0"/>
          </a:p>
          <a:p>
            <a:r>
              <a:rPr lang="zh-CN" altLang="en-US" dirty="0"/>
              <a:t>将代币存入 </a:t>
            </a:r>
            <a:r>
              <a:rPr lang="en-US" altLang="zh-CN" dirty="0"/>
              <a:t>CEX </a:t>
            </a:r>
            <a:r>
              <a:rPr lang="zh-CN" altLang="en-US" dirty="0"/>
              <a:t>很简单。 用户使用一定数量的代币向指定地址调用交易。 之后，</a:t>
            </a:r>
            <a:r>
              <a:rPr lang="en-US" altLang="zh-CN" dirty="0"/>
              <a:t>CEX </a:t>
            </a:r>
            <a:r>
              <a:rPr lang="zh-CN" altLang="en-US" dirty="0"/>
              <a:t>服务器将验证交易是否成功，并更新其数据库中用户的余额。</a:t>
            </a:r>
            <a:endParaRPr lang="en-US" altLang="zh-CN" dirty="0"/>
          </a:p>
          <a:p>
            <a:r>
              <a:rPr lang="en-US" altLang="zh-CN" dirty="0"/>
              <a:t>DEX</a:t>
            </a:r>
            <a:endParaRPr lang="en-US" altLang="zh-CN" dirty="0"/>
          </a:p>
          <a:p>
            <a:pPr>
              <a:buFont typeface="Arial" panose="020B0604020202020204" pitchFamily="34" charset="0"/>
              <a:buChar char="•"/>
            </a:pPr>
            <a:r>
              <a:rPr lang="zh-CN" altLang="en-US" dirty="0"/>
              <a:t>去中心化，</a:t>
            </a:r>
            <a:r>
              <a:rPr lang="en-US" altLang="zh-CN" dirty="0"/>
              <a:t>DEX </a:t>
            </a:r>
            <a:r>
              <a:rPr lang="zh-CN" altLang="en-US" dirty="0"/>
              <a:t>没有由特定公司或专注于盈利的人管理的中央实体。 </a:t>
            </a:r>
            <a:r>
              <a:rPr lang="en-US" altLang="zh-CN" dirty="0"/>
              <a:t>DEX </a:t>
            </a:r>
            <a:r>
              <a:rPr lang="zh-CN" altLang="en-US" dirty="0"/>
              <a:t>将资金和交易的控制权交还给用户；换句话说，</a:t>
            </a:r>
            <a:r>
              <a:rPr lang="en-US" altLang="zh-CN" dirty="0"/>
              <a:t>DEX </a:t>
            </a:r>
            <a:r>
              <a:rPr lang="zh-CN" altLang="en-US" dirty="0"/>
              <a:t>不存储用户资产，因此无论是黑客攻击还是 </a:t>
            </a:r>
            <a:r>
              <a:rPr lang="en-US" altLang="zh-CN" dirty="0"/>
              <a:t>DEX </a:t>
            </a:r>
            <a:r>
              <a:rPr lang="zh-CN" altLang="en-US" dirty="0"/>
              <a:t>的彻底崩溃都不会导致资金损失。</a:t>
            </a:r>
            <a:endParaRPr lang="zh-CN" altLang="en-US" dirty="0"/>
          </a:p>
          <a:p>
            <a:pPr>
              <a:buFont typeface="Arial" panose="020B0604020202020204" pitchFamily="34" charset="0"/>
              <a:buChar char="•"/>
            </a:pPr>
            <a:r>
              <a:rPr lang="en-US" altLang="zh-CN" dirty="0"/>
              <a:t>DEX</a:t>
            </a:r>
            <a:r>
              <a:rPr lang="zh-CN" altLang="en-US" dirty="0"/>
              <a:t>的业务逻辑和</a:t>
            </a:r>
            <a:r>
              <a:rPr lang="en-US" altLang="zh-CN" dirty="0"/>
              <a:t>CEX</a:t>
            </a:r>
            <a:r>
              <a:rPr lang="zh-CN" altLang="en-US" dirty="0"/>
              <a:t>不太一样，但是他实际交易也是通过智能合约执行的，因此，一旦交易被矿工确认，由于不可逆转，无法撤回或取消。 此外，通过 </a:t>
            </a:r>
            <a:r>
              <a:rPr lang="en-US" altLang="zh-CN" dirty="0"/>
              <a:t>DEX </a:t>
            </a:r>
            <a:r>
              <a:rPr lang="zh-CN" altLang="en-US" dirty="0"/>
              <a:t>的所有行为都严格遵循其智能合约的代码。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通过</a:t>
            </a:r>
            <a:r>
              <a:rPr lang="en-US" altLang="zh-CN" dirty="0"/>
              <a:t>DEX</a:t>
            </a:r>
            <a:r>
              <a:rPr lang="zh-CN" altLang="en-US" dirty="0"/>
              <a:t>进行代币交易，用户将调用</a:t>
            </a:r>
            <a:r>
              <a:rPr lang="en-US" altLang="zh-CN" dirty="0" err="1"/>
              <a:t>depositToken</a:t>
            </a:r>
            <a:r>
              <a:rPr lang="zh-CN" altLang="en-US" dirty="0"/>
              <a:t>函数，如图所示。 正如我们所看到的，</a:t>
            </a:r>
            <a:r>
              <a:rPr lang="en-US" altLang="zh-CN" dirty="0" err="1"/>
              <a:t>DepositToken</a:t>
            </a:r>
            <a:r>
              <a:rPr lang="zh-CN" altLang="en-US" dirty="0"/>
              <a:t>以代币地址和存款金额作为参数，然后调用</a:t>
            </a:r>
            <a:r>
              <a:rPr lang="en-US" altLang="zh-CN" dirty="0" err="1"/>
              <a:t>TransferFrom</a:t>
            </a:r>
            <a:r>
              <a:rPr lang="en-US" altLang="zh-CN" dirty="0"/>
              <a:t> in Address</a:t>
            </a:r>
            <a:r>
              <a:rPr lang="zh-CN" altLang="en-US" dirty="0"/>
              <a:t>令牌将钱转移到</a:t>
            </a:r>
            <a:r>
              <a:rPr lang="en-US" altLang="zh-CN" dirty="0"/>
              <a:t>DEX</a:t>
            </a:r>
            <a:r>
              <a:rPr lang="zh-CN" altLang="en-US" dirty="0"/>
              <a:t>的地址。</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b="1" dirty="0"/>
              <a:t>Part3 Fake Deposit Vulnerability</a:t>
            </a:r>
            <a:endParaRPr lang="en-US" altLang="zh-CN" b="1" dirty="0"/>
          </a:p>
          <a:p>
            <a:r>
              <a:rPr lang="zh-CN" altLang="en-US" dirty="0"/>
              <a:t>代币交换漏洞的技术细节</a:t>
            </a:r>
            <a:endParaRPr lang="zh-CN" altLang="en-US" dirty="0"/>
          </a:p>
          <a:p>
            <a:r>
              <a:rPr lang="zh-CN" altLang="en-US" dirty="0"/>
              <a:t>接下来，我们将详细介绍</a:t>
            </a:r>
            <a:r>
              <a:rPr lang="en-US" altLang="zh-CN" dirty="0"/>
              <a:t>ERC-20 Token</a:t>
            </a:r>
            <a:r>
              <a:rPr lang="zh-CN" altLang="en-US" dirty="0"/>
              <a:t>智能合约中的错误实现，以及交易所存在漏洞的两种类型。 这两个条件的结合导致了假存款漏洞。</a:t>
            </a:r>
            <a:endParaRPr lang="zh-CN" altLang="en-US" dirty="0"/>
          </a:p>
          <a:p>
            <a:r>
              <a:rPr lang="zh-CN" altLang="en-US" dirty="0"/>
              <a:t>我们先来介绍</a:t>
            </a:r>
            <a:r>
              <a:rPr lang="en-US" altLang="zh-CN" dirty="0"/>
              <a:t>ERC-20</a:t>
            </a:r>
            <a:r>
              <a:rPr lang="zh-CN" altLang="en-US" dirty="0"/>
              <a:t>合约的错误实现，再介绍交易所的漏洞</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尽管</a:t>
            </a:r>
            <a:r>
              <a:rPr lang="en-US" altLang="zh-CN" dirty="0"/>
              <a:t>ERC-20</a:t>
            </a:r>
            <a:r>
              <a:rPr lang="zh-CN" altLang="en-US" dirty="0"/>
              <a:t>强制执行了</a:t>
            </a:r>
            <a:r>
              <a:rPr lang="en-US" altLang="zh-CN" dirty="0"/>
              <a:t>6</a:t>
            </a:r>
            <a:r>
              <a:rPr lang="zh-CN" altLang="en-US" dirty="0"/>
              <a:t>个接口，但是没有指定实现细节，</a:t>
            </a:r>
            <a:endParaRPr lang="zh-CN" altLang="en-US" dirty="0"/>
          </a:p>
          <a:p>
            <a:r>
              <a:rPr lang="zh-CN" altLang="en-US" dirty="0"/>
              <a:t>具体地说，官方建议开发人员在调用方余额中没有足够的令牌可供使用时抛出异常，如图</a:t>
            </a:r>
            <a:r>
              <a:rPr lang="en-US" altLang="zh-CN" dirty="0"/>
              <a:t>1</a:t>
            </a:r>
            <a:r>
              <a:rPr lang="zh-CN" altLang="en-US" dirty="0"/>
              <a:t>中的第</a:t>
            </a:r>
            <a:r>
              <a:rPr lang="en-US" altLang="zh-CN" dirty="0"/>
              <a:t>2-3</a:t>
            </a:r>
            <a:r>
              <a:rPr lang="zh-CN" altLang="en-US" dirty="0"/>
              <a:t>行所示。 如果发生溢出，</a:t>
            </a:r>
            <a:r>
              <a:rPr lang="en-US" altLang="zh-CN" dirty="0" err="1"/>
              <a:t>safeAdd</a:t>
            </a:r>
            <a:r>
              <a:rPr lang="zh-CN" altLang="en-US" dirty="0"/>
              <a:t>和</a:t>
            </a:r>
            <a:r>
              <a:rPr lang="en-US" altLang="zh-CN" dirty="0" err="1"/>
              <a:t>safeSub</a:t>
            </a:r>
            <a:r>
              <a:rPr lang="zh-CN" altLang="en-US" dirty="0"/>
              <a:t>将引发异常。</a:t>
            </a:r>
            <a:endParaRPr lang="en-US" altLang="zh-CN" dirty="0"/>
          </a:p>
          <a:p>
            <a:r>
              <a:rPr lang="zh-CN" altLang="en-US" dirty="0"/>
              <a:t>（左图）</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但是，一些开发人员使用</a:t>
            </a:r>
            <a:r>
              <a:rPr lang="en-US" altLang="zh-CN" dirty="0"/>
              <a:t>conditional</a:t>
            </a:r>
            <a:r>
              <a:rPr lang="zh-CN" altLang="en-US" dirty="0"/>
              <a:t>语句而不是</a:t>
            </a:r>
            <a:r>
              <a:rPr lang="en-US" altLang="zh-CN" dirty="0"/>
              <a:t>assertion</a:t>
            </a:r>
            <a:r>
              <a:rPr lang="zh-CN" altLang="en-US" dirty="0"/>
              <a:t>语句来检查调用者的余额</a:t>
            </a:r>
            <a:endParaRPr lang="zh-CN" altLang="en-US" dirty="0"/>
          </a:p>
          <a:p>
            <a:r>
              <a:rPr lang="en-US" altLang="zh-CN" dirty="0"/>
              <a:t>(</a:t>
            </a:r>
            <a:r>
              <a:rPr lang="zh-CN" altLang="en-US" dirty="0"/>
              <a:t>右图</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如果调用方的余额不足，则传输将在第</a:t>
            </a:r>
            <a:r>
              <a:rPr lang="en-US" altLang="zh-CN" dirty="0"/>
              <a:t>7</a:t>
            </a:r>
            <a:r>
              <a:rPr lang="zh-CN" altLang="en-US" dirty="0"/>
              <a:t>行返回</a:t>
            </a:r>
            <a:r>
              <a:rPr lang="en-US" altLang="zh-CN" dirty="0"/>
              <a:t>false</a:t>
            </a:r>
            <a:r>
              <a:rPr lang="zh-CN" altLang="en-US" dirty="0"/>
              <a:t>。无论返回哪个值，都不会终止当前事务。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交易所安全威胁有两种</a:t>
            </a:r>
            <a:endParaRPr lang="zh-CN" altLang="en-US" dirty="0"/>
          </a:p>
          <a:p>
            <a:pPr>
              <a:buFont typeface="Arial" panose="020B0604020202020204" pitchFamily="34" charset="0"/>
              <a:buChar char="•"/>
            </a:pPr>
            <a:r>
              <a:rPr lang="en-US" altLang="zh-CN" dirty="0"/>
              <a:t>Flawed Token Verification of </a:t>
            </a:r>
            <a:r>
              <a:rPr lang="en-US" altLang="zh-CN" dirty="0" err="1"/>
              <a:t>DExes</a:t>
            </a:r>
            <a:endParaRPr lang="en-US" altLang="zh-CN" dirty="0"/>
          </a:p>
          <a:p>
            <a:r>
              <a:rPr lang="zh-CN" altLang="en-US" dirty="0"/>
              <a:t>大多数</a:t>
            </a:r>
            <a:r>
              <a:rPr lang="en-US" altLang="zh-CN" dirty="0"/>
              <a:t>DEX</a:t>
            </a:r>
            <a:r>
              <a:rPr lang="zh-CN" altLang="en-US" dirty="0"/>
              <a:t>通过调用函数</a:t>
            </a:r>
            <a:r>
              <a:rPr lang="en-US" altLang="zh-CN" dirty="0" err="1"/>
              <a:t>depositToken</a:t>
            </a:r>
            <a:r>
              <a:rPr lang="zh-CN" altLang="en-US" dirty="0"/>
              <a:t>来执行存款逻辑</a:t>
            </a:r>
            <a:endParaRPr lang="zh-CN" altLang="en-US" dirty="0"/>
          </a:p>
          <a:p>
            <a:r>
              <a:rPr lang="zh-CN" altLang="en-US" dirty="0"/>
              <a:t>如图</a:t>
            </a:r>
            <a:endParaRPr lang="zh-CN" altLang="en-US" dirty="0"/>
          </a:p>
          <a:p>
            <a:r>
              <a:rPr lang="zh-CN" altLang="en-US" dirty="0"/>
              <a:t>如第</a:t>
            </a:r>
            <a:r>
              <a:rPr lang="en-US" altLang="zh-CN" dirty="0"/>
              <a:t>3</a:t>
            </a:r>
            <a:r>
              <a:rPr lang="zh-CN" altLang="en-US" dirty="0"/>
              <a:t>行所示，</a:t>
            </a:r>
            <a:r>
              <a:rPr lang="en-US" altLang="zh-CN" dirty="0"/>
              <a:t>DEX</a:t>
            </a:r>
            <a:r>
              <a:rPr lang="zh-CN" altLang="en-US" dirty="0"/>
              <a:t>调用交易令牌的</a:t>
            </a:r>
            <a:r>
              <a:rPr lang="en-US" altLang="zh-CN" dirty="0" err="1"/>
              <a:t>TransferFrom</a:t>
            </a:r>
            <a:r>
              <a:rPr lang="zh-CN" altLang="en-US" dirty="0"/>
              <a:t>（有时是</a:t>
            </a:r>
            <a:r>
              <a:rPr lang="en-US" altLang="zh-CN" dirty="0"/>
              <a:t>Transfer</a:t>
            </a:r>
            <a:r>
              <a:rPr lang="zh-CN" altLang="en-US" dirty="0"/>
              <a:t>）来执行存款。 </a:t>
            </a:r>
            <a:endParaRPr lang="zh-CN" altLang="en-US" dirty="0"/>
          </a:p>
          <a:p>
            <a:r>
              <a:rPr lang="zh-CN" altLang="en-US" dirty="0"/>
              <a:t>请注意，</a:t>
            </a:r>
            <a:r>
              <a:rPr lang="en-US" altLang="zh-CN" dirty="0"/>
              <a:t>DEX</a:t>
            </a:r>
            <a:r>
              <a:rPr lang="zh-CN" altLang="en-US" dirty="0"/>
              <a:t>负责审计在其平台上交易的智能合约，以确保金融安全。 假设一个代币的</a:t>
            </a:r>
            <a:r>
              <a:rPr lang="en-US" altLang="zh-CN" dirty="0" err="1"/>
              <a:t>TransferFrom</a:t>
            </a:r>
            <a:r>
              <a:rPr lang="zh-CN" altLang="en-US" dirty="0"/>
              <a:t>被</a:t>
            </a:r>
            <a:r>
              <a:rPr lang="en-US" altLang="zh-CN" dirty="0" err="1"/>
              <a:t>SafeTransferFrom</a:t>
            </a:r>
            <a:r>
              <a:rPr lang="zh-CN" altLang="en-US" dirty="0"/>
              <a:t>封装，它在其中执行安全检查，然后调用真正的</a:t>
            </a:r>
            <a:r>
              <a:rPr lang="en-US" altLang="zh-CN" dirty="0" err="1"/>
              <a:t>TransferFrom</a:t>
            </a:r>
            <a:r>
              <a:rPr lang="zh-CN" altLang="en-US" dirty="0"/>
              <a:t>。但是如果不封装，就要看</a:t>
            </a:r>
            <a:r>
              <a:rPr lang="en-US" altLang="zh-CN" dirty="0"/>
              <a:t>DEX</a:t>
            </a:r>
            <a:r>
              <a:rPr lang="zh-CN" altLang="en-US" dirty="0"/>
              <a:t>是否会进行安全审计</a:t>
            </a:r>
            <a:endParaRPr lang="en-US" altLang="zh-CN" dirty="0"/>
          </a:p>
          <a:p>
            <a:endParaRPr lang="zh-CN" altLang="en-US" dirty="0"/>
          </a:p>
          <a:p>
            <a:pPr>
              <a:buFont typeface="Arial" panose="020B0604020202020204" pitchFamily="34" charset="0"/>
              <a:buChar char="•"/>
            </a:pPr>
            <a:r>
              <a:rPr lang="en-US" altLang="zh-CN" dirty="0"/>
              <a:t>Flawed Back-end Verification of </a:t>
            </a:r>
            <a:r>
              <a:rPr lang="en-US" altLang="zh-CN" dirty="0" err="1"/>
              <a:t>CEXes</a:t>
            </a:r>
            <a:endParaRPr lang="en-US" altLang="zh-CN" dirty="0"/>
          </a:p>
          <a:p>
            <a:r>
              <a:rPr lang="zh-CN" altLang="en-US" dirty="0"/>
              <a:t>当用户将代币存入</a:t>
            </a:r>
            <a:r>
              <a:rPr lang="en-US" altLang="zh-CN" dirty="0"/>
              <a:t>CEX</a:t>
            </a:r>
            <a:r>
              <a:rPr lang="zh-CN" altLang="en-US" dirty="0"/>
              <a:t>时，</a:t>
            </a:r>
            <a:r>
              <a:rPr lang="en-US" altLang="zh-CN" dirty="0"/>
              <a:t>CEX</a:t>
            </a:r>
            <a:r>
              <a:rPr lang="zh-CN" altLang="en-US" dirty="0"/>
              <a:t>的后端服务器解析并确定存入金额。 然而，一个不好的验证策略可能会导致意外行为。 具体地说，一些</a:t>
            </a:r>
            <a:r>
              <a:rPr lang="en-US" altLang="zh-CN" dirty="0"/>
              <a:t>CEX</a:t>
            </a:r>
            <a:r>
              <a:rPr lang="zh-CN" altLang="en-US" dirty="0"/>
              <a:t>确实只验证事务输入字段中的</a:t>
            </a:r>
            <a:r>
              <a:rPr lang="en-US" altLang="zh-CN" dirty="0"/>
              <a:t>status</a:t>
            </a:r>
            <a:r>
              <a:rPr lang="zh-CN" altLang="en-US" dirty="0"/>
              <a:t>字段和</a:t>
            </a:r>
            <a:r>
              <a:rPr lang="en-US" altLang="zh-CN" dirty="0"/>
              <a:t>_value</a:t>
            </a:r>
            <a:r>
              <a:rPr lang="zh-CN" altLang="en-US" dirty="0"/>
              <a:t>，这是由安全分析师报告的。 </a:t>
            </a:r>
            <a:r>
              <a:rPr lang="en-US" altLang="zh-CN" dirty="0"/>
              <a:t>Status</a:t>
            </a:r>
            <a:r>
              <a:rPr lang="zh-CN" altLang="en-US" dirty="0"/>
              <a:t>指示当前事务是否在没有异常的情况下终止； </a:t>
            </a:r>
            <a:r>
              <a:rPr lang="en-US" altLang="zh-CN" dirty="0"/>
              <a:t>_value</a:t>
            </a:r>
            <a:r>
              <a:rPr lang="zh-CN" altLang="en-US" dirty="0"/>
              <a:t>是传递函数中参数的值。 因此，如果事务被“</a:t>
            </a:r>
            <a:r>
              <a:rPr lang="en-US" altLang="zh-CN" dirty="0"/>
              <a:t>Return false”</a:t>
            </a:r>
            <a:r>
              <a:rPr lang="zh-CN" altLang="en-US" dirty="0"/>
              <a:t>而不是抛出异常，则状态代码仍然为</a:t>
            </a:r>
            <a:r>
              <a:rPr lang="en-US" altLang="zh-CN" dirty="0"/>
              <a:t>1</a:t>
            </a:r>
            <a:r>
              <a:rPr lang="zh-CN" altLang="en-US" dirty="0"/>
              <a:t>，这意味着当前事务正常终止。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大家知道这是什么嘛？</a:t>
            </a:r>
            <a:r>
              <a:rPr lang="en-US" altLang="zh-CN" dirty="0"/>
              <a:t>Bitcoin</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在本篇论文里提出了一个模型叫</a:t>
            </a:r>
            <a:r>
              <a:rPr lang="en-US" altLang="zh-CN" dirty="0" err="1"/>
              <a:t>DEPOSafe</a:t>
            </a:r>
            <a:r>
              <a:rPr lang="zh-CN" altLang="en-US" dirty="0"/>
              <a:t>，这是一个自动识别和验证（利用）虚假存款漏洞的工具。有点类似于我们软安里面学到的静态分析和动态分析</a:t>
            </a:r>
            <a:endParaRPr lang="en-US" altLang="zh-CN" dirty="0"/>
          </a:p>
          <a:p>
            <a:r>
              <a:rPr lang="zh-CN" altLang="en-US" dirty="0"/>
              <a:t>它将智能合约的运行时字节码及其对应的地址作为输入，并通过由静态检测器和动态验证器两部分组成的管道生成安全报告。</a:t>
            </a:r>
            <a:endParaRPr lang="zh-CN" altLang="en-US" dirty="0"/>
          </a:p>
          <a:p>
            <a:r>
              <a:rPr lang="zh-CN" altLang="en-US" dirty="0"/>
              <a:t>具体来说，静态检测器是基于</a:t>
            </a:r>
            <a:r>
              <a:rPr lang="en-US" altLang="zh-CN" dirty="0" err="1"/>
              <a:t>Mythril</a:t>
            </a:r>
            <a:r>
              <a:rPr lang="zh-CN" altLang="en-US" dirty="0"/>
              <a:t>实现的，在该检测器中，我们筛选出可能容易受到伪存款漏洞攻击的地址。由于静态分析固有的</a:t>
            </a:r>
            <a:r>
              <a:rPr lang="zh-CN" altLang="en-US" b="1" dirty="0"/>
              <a:t>误报</a:t>
            </a:r>
            <a:r>
              <a:rPr lang="zh-CN" altLang="en-US" dirty="0"/>
              <a:t>，我们在</a:t>
            </a:r>
            <a:r>
              <a:rPr lang="en-US" altLang="zh-CN" dirty="0" err="1"/>
              <a:t>DEPOSafe</a:t>
            </a:r>
            <a:r>
              <a:rPr lang="zh-CN" altLang="en-US" dirty="0"/>
              <a:t>中进一步实现了一个动态验证器，以验证标记的智能合约确实容易受到假存款的影响。动态验证器利用</a:t>
            </a:r>
            <a:r>
              <a:rPr lang="en-US" altLang="zh-CN" dirty="0"/>
              <a:t>web3</a:t>
            </a:r>
            <a:r>
              <a:rPr lang="zh-CN" altLang="en-US" dirty="0"/>
              <a:t>，</a:t>
            </a:r>
            <a:r>
              <a:rPr lang="en-US" altLang="zh-CN" dirty="0"/>
              <a:t>web3</a:t>
            </a:r>
            <a:r>
              <a:rPr lang="zh-CN" altLang="en-US" dirty="0"/>
              <a:t>是一组库，用于与本地或远程以太坊节点交互。我们使用它与</a:t>
            </a:r>
            <a:r>
              <a:rPr lang="en-US" altLang="zh-CN" dirty="0"/>
              <a:t>ganache-cli</a:t>
            </a:r>
            <a:r>
              <a:rPr lang="zh-CN" altLang="en-US" dirty="0"/>
              <a:t>提供的本地私有链进行交互，这是一个可定制的区块链模拟器。我们将在下面详细介绍这两个组件。</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我们提出了一种基于符号执行的静态检测器</a:t>
            </a:r>
            <a:r>
              <a:rPr lang="en-US" altLang="zh-CN" dirty="0"/>
              <a:t>(a static detector relying on symbolic execution)</a:t>
            </a:r>
            <a:r>
              <a:rPr lang="zh-CN" altLang="en-US" dirty="0"/>
              <a:t>来进行检测。 我们所依赖的</a:t>
            </a:r>
            <a:r>
              <a:rPr lang="en-US" altLang="zh-CN" dirty="0" err="1"/>
              <a:t>Mythril</a:t>
            </a:r>
            <a:r>
              <a:rPr lang="zh-CN" altLang="en-US" dirty="0"/>
              <a:t>实现了一个类似</a:t>
            </a:r>
            <a:r>
              <a:rPr lang="en-US" altLang="zh-CN" dirty="0"/>
              <a:t>EVM</a:t>
            </a:r>
            <a:r>
              <a:rPr lang="zh-CN" altLang="en-US" dirty="0"/>
              <a:t>的虚拟机，因此它能够模仿给定智能合约的行为。</a:t>
            </a:r>
            <a:endParaRPr lang="zh-CN" altLang="en-US" dirty="0"/>
          </a:p>
          <a:p>
            <a:r>
              <a:rPr lang="zh-CN" altLang="en-US" dirty="0"/>
              <a:t>我们的检测器首先符号执行字节码遍历所有可行路径。 同时记录每条指令后的虚拟机状态（包括堆栈、内存、存储等）。 之后，基于记录的信息，检测器能够识别假转账漏洞。</a:t>
            </a:r>
            <a:endParaRPr lang="zh-CN" altLang="en-US" dirty="0"/>
          </a:p>
          <a:p>
            <a:r>
              <a:rPr lang="zh-CN" altLang="en-US" dirty="0"/>
              <a:t>整个静态分析分为三步</a:t>
            </a:r>
            <a:endParaRPr lang="zh-CN" altLang="en-US" dirty="0"/>
          </a:p>
          <a:p>
            <a:pPr>
              <a:buFont typeface="Arial" panose="020B0604020202020204" pitchFamily="34" charset="0"/>
              <a:buChar char="•"/>
            </a:pPr>
            <a:r>
              <a:rPr lang="en-US" altLang="zh-CN" dirty="0"/>
              <a:t>enumerate standard APIs</a:t>
            </a:r>
            <a:r>
              <a:rPr lang="zh-CN" altLang="en-US" dirty="0"/>
              <a:t>枚举标准</a:t>
            </a:r>
            <a:r>
              <a:rPr lang="en-US" altLang="zh-CN" dirty="0"/>
              <a:t>API</a:t>
            </a:r>
            <a:endParaRPr lang="en-US" altLang="zh-CN" dirty="0"/>
          </a:p>
          <a:p>
            <a:pPr marL="742950" lvl="1" indent="-285750">
              <a:buFont typeface="Arial" panose="020B0604020202020204" pitchFamily="34" charset="0"/>
              <a:buChar char="•"/>
            </a:pPr>
            <a:r>
              <a:rPr lang="zh-CN" altLang="en-US" dirty="0"/>
              <a:t>我们使用函数的签名来确定智能合约是否实现了六个标准函数中的任何一个</a:t>
            </a:r>
            <a:endParaRPr lang="zh-CN" altLang="en-US" dirty="0"/>
          </a:p>
          <a:p>
            <a:pPr>
              <a:buFont typeface="Arial" panose="020B0604020202020204" pitchFamily="34" charset="0"/>
              <a:buChar char="•"/>
            </a:pPr>
            <a:r>
              <a:rPr lang="en-US" altLang="zh-CN" dirty="0"/>
              <a:t>Locate key storage</a:t>
            </a:r>
            <a:r>
              <a:rPr lang="zh-CN" altLang="en-US" dirty="0"/>
              <a:t>定位密钥存储</a:t>
            </a:r>
            <a:endParaRPr lang="zh-CN" altLang="en-US" dirty="0"/>
          </a:p>
          <a:p>
            <a:pPr marL="742950" lvl="1" indent="-285750">
              <a:buFont typeface="Arial" panose="020B0604020202020204" pitchFamily="34" charset="0"/>
              <a:buChar char="•"/>
            </a:pPr>
            <a:r>
              <a:rPr lang="zh-CN" altLang="en-US" dirty="0"/>
              <a:t>我们使用操作码</a:t>
            </a:r>
            <a:r>
              <a:rPr lang="en-US" altLang="zh-CN" dirty="0"/>
              <a:t>SLOAD</a:t>
            </a:r>
            <a:r>
              <a:rPr lang="zh-CN" altLang="en-US" dirty="0"/>
              <a:t>和</a:t>
            </a:r>
            <a:r>
              <a:rPr lang="en-US" altLang="zh-CN" dirty="0"/>
              <a:t>SSTORE</a:t>
            </a:r>
            <a:r>
              <a:rPr lang="zh-CN" altLang="en-US" dirty="0"/>
              <a:t>来确定关键参数的存储槽，即</a:t>
            </a:r>
            <a:r>
              <a:rPr lang="en-US" altLang="zh-CN" dirty="0" err="1"/>
              <a:t>balanceOf</a:t>
            </a:r>
            <a:r>
              <a:rPr lang="zh-CN" altLang="en-US" dirty="0"/>
              <a:t>和</a:t>
            </a:r>
            <a:r>
              <a:rPr lang="en-US" altLang="zh-CN" dirty="0"/>
              <a:t>allowance</a:t>
            </a:r>
            <a:endParaRPr lang="en-US" altLang="zh-CN" dirty="0"/>
          </a:p>
          <a:p>
            <a:pPr>
              <a:buFont typeface="Arial" panose="020B0604020202020204" pitchFamily="34" charset="0"/>
              <a:buChar char="•"/>
            </a:pPr>
            <a:r>
              <a:rPr lang="en-US" altLang="zh-CN" dirty="0"/>
              <a:t>Verify required throw</a:t>
            </a:r>
            <a:r>
              <a:rPr lang="zh-CN" altLang="en-US" dirty="0"/>
              <a:t>验证所需要的异常</a:t>
            </a:r>
            <a:endParaRPr lang="zh-CN" altLang="en-US" dirty="0"/>
          </a:p>
          <a:p>
            <a:pPr marL="742950" lvl="1" indent="-285750">
              <a:buFont typeface="Arial" panose="020B0604020202020204" pitchFamily="34" charset="0"/>
              <a:buChar char="•"/>
            </a:pPr>
            <a:r>
              <a:rPr lang="zh-CN" altLang="en-US" dirty="0"/>
              <a:t>我们检查相关路径的最终操作码，以确定是否按要求抛出异常</a:t>
            </a:r>
            <a:endParaRPr lang="zh-CN" altLang="en-US" dirty="0"/>
          </a:p>
          <a:p>
            <a:r>
              <a:rPr lang="zh-CN" altLang="en-US" dirty="0"/>
              <a:t>针对如图的代码的检测过程如图（下图）</a:t>
            </a:r>
            <a:endParaRPr lang="zh-CN" altLang="en-US" dirty="0"/>
          </a:p>
          <a:p>
            <a:r>
              <a:rPr lang="zh-CN" altLang="en-US" dirty="0"/>
              <a:t>（翻页）</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）枚举标准</a:t>
            </a:r>
            <a:r>
              <a:rPr lang="en-US" altLang="zh-CN" dirty="0"/>
              <a:t>API</a:t>
            </a:r>
            <a:r>
              <a:rPr lang="zh-CN" altLang="en-US" dirty="0"/>
              <a:t>：由于</a:t>
            </a:r>
            <a:r>
              <a:rPr lang="en-US" altLang="zh-CN" dirty="0"/>
              <a:t>transfer</a:t>
            </a:r>
            <a:r>
              <a:rPr lang="zh-CN" altLang="en-US" dirty="0"/>
              <a:t>和</a:t>
            </a:r>
            <a:r>
              <a:rPr lang="en-US" altLang="zh-CN" dirty="0" err="1"/>
              <a:t>transferFrom</a:t>
            </a:r>
            <a:r>
              <a:rPr lang="zh-CN" altLang="en-US" dirty="0"/>
              <a:t>的存在是假存款漏洞的先决条件，所以我们首先检查智能合约是否符合标准的</a:t>
            </a:r>
            <a:r>
              <a:rPr lang="en-US" altLang="zh-CN" dirty="0"/>
              <a:t>ERC-20</a:t>
            </a:r>
            <a:r>
              <a:rPr lang="zh-CN" altLang="en-US" dirty="0"/>
              <a:t>代币接口。换句话说，这六个标准函数的签名应该在智能合约的字节码中声明。如图 </a:t>
            </a:r>
            <a:r>
              <a:rPr lang="en-US" altLang="zh-CN" dirty="0"/>
              <a:t>3 </a:t>
            </a:r>
            <a:r>
              <a:rPr lang="zh-CN" altLang="en-US" dirty="0"/>
              <a:t>所示，在识别出 </a:t>
            </a:r>
            <a:r>
              <a:rPr lang="en-US" altLang="zh-CN" dirty="0"/>
              <a:t>transfer </a:t>
            </a:r>
            <a:r>
              <a:rPr lang="zh-CN" altLang="en-US" dirty="0"/>
              <a:t>的存在后（包括 </a:t>
            </a:r>
            <a:r>
              <a:rPr lang="en-US" altLang="zh-CN" dirty="0" err="1"/>
              <a:t>transferFrom</a:t>
            </a:r>
            <a:r>
              <a:rPr lang="en-US" altLang="zh-CN" dirty="0"/>
              <a:t> </a:t>
            </a:r>
            <a:r>
              <a:rPr lang="zh-CN" altLang="en-US" dirty="0"/>
              <a:t>但我们这里以 </a:t>
            </a:r>
            <a:r>
              <a:rPr lang="en-US" altLang="zh-CN" dirty="0"/>
              <a:t>transfer </a:t>
            </a:r>
            <a:r>
              <a:rPr lang="zh-CN" altLang="en-US" dirty="0"/>
              <a:t>为例），我们将生成控制流图（</a:t>
            </a:r>
            <a:r>
              <a:rPr lang="en-US" altLang="zh-CN" dirty="0"/>
              <a:t>CFG</a:t>
            </a:r>
            <a:r>
              <a:rPr lang="zh-CN" altLang="en-US" dirty="0"/>
              <a:t>）并符号执行每条路径。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2</a:t>
            </a:r>
            <a:r>
              <a:rPr lang="zh-CN" altLang="en-US" dirty="0"/>
              <a:t>）定位密钥存储：如果转账成功了，我们再验证是否符合官方标准，检查如果调用方账户中的</a:t>
            </a:r>
            <a:r>
              <a:rPr lang="en-US" altLang="zh-CN" dirty="0"/>
              <a:t>token</a:t>
            </a:r>
            <a:r>
              <a:rPr lang="zh-CN" altLang="en-US" dirty="0"/>
              <a:t>不足，则抛出异常。检查了 </a:t>
            </a:r>
            <a:r>
              <a:rPr lang="en-US" altLang="zh-CN" dirty="0" err="1"/>
              <a:t>balanceOf</a:t>
            </a:r>
            <a:r>
              <a:rPr lang="en-US" altLang="zh-CN" dirty="0"/>
              <a:t> </a:t>
            </a:r>
            <a:r>
              <a:rPr lang="zh-CN" altLang="en-US" dirty="0"/>
              <a:t>和</a:t>
            </a:r>
            <a:r>
              <a:rPr lang="en-US" altLang="zh-CN" dirty="0"/>
              <a:t>allowance </a:t>
            </a:r>
            <a:r>
              <a:rPr lang="zh-CN" altLang="en-US" dirty="0"/>
              <a:t>的实现。以</a:t>
            </a:r>
            <a:r>
              <a:rPr lang="en-US" altLang="zh-CN" dirty="0"/>
              <a:t>Transfer</a:t>
            </a:r>
            <a:r>
              <a:rPr lang="zh-CN" altLang="en-US" dirty="0"/>
              <a:t>函数为例。我们必须首先确定 </a:t>
            </a:r>
            <a:r>
              <a:rPr lang="en-US" altLang="zh-CN" dirty="0" err="1"/>
              <a:t>balanceOf</a:t>
            </a:r>
            <a:r>
              <a:rPr lang="en-US" altLang="zh-CN" dirty="0"/>
              <a:t> </a:t>
            </a:r>
            <a:r>
              <a:rPr lang="zh-CN" altLang="en-US" dirty="0"/>
              <a:t>使用的存储槽。由于 </a:t>
            </a:r>
            <a:r>
              <a:rPr lang="en-US" altLang="zh-CN" dirty="0" err="1"/>
              <a:t>Mythril</a:t>
            </a:r>
            <a:r>
              <a:rPr lang="en-US" altLang="zh-CN" dirty="0"/>
              <a:t> </a:t>
            </a:r>
            <a:r>
              <a:rPr lang="zh-CN" altLang="en-US" dirty="0"/>
              <a:t>在执行智能合约的操作码时记录了虚拟机的状态，因此我们提取记录的函数转移状态并遍历所有状态以识别 </a:t>
            </a:r>
            <a:r>
              <a:rPr lang="en-US" altLang="zh-CN" dirty="0" err="1"/>
              <a:t>balanceOf</a:t>
            </a:r>
            <a:r>
              <a:rPr lang="en-US" altLang="zh-CN" dirty="0"/>
              <a:t> </a:t>
            </a:r>
            <a:r>
              <a:rPr lang="zh-CN" altLang="en-US" dirty="0"/>
              <a:t>为 </a:t>
            </a:r>
            <a:r>
              <a:rPr lang="en-US" altLang="zh-CN" dirty="0"/>
              <a:t>SLOAD </a:t>
            </a:r>
            <a:r>
              <a:rPr lang="zh-CN" altLang="en-US" dirty="0"/>
              <a:t>的地址（因为余额表存储在存储中（参见 </a:t>
            </a:r>
            <a:r>
              <a:rPr lang="en-US" altLang="zh-CN" dirty="0"/>
              <a:t>§II-B</a:t>
            </a:r>
            <a:r>
              <a:rPr lang="zh-CN" altLang="en-US" dirty="0"/>
              <a:t>）并且必须通过 </a:t>
            </a:r>
            <a:r>
              <a:rPr lang="en-US" altLang="zh-CN" dirty="0"/>
              <a:t>EVM </a:t>
            </a:r>
            <a:r>
              <a:rPr lang="zh-CN" altLang="en-US" dirty="0"/>
              <a:t>中的指令 </a:t>
            </a:r>
            <a:r>
              <a:rPr lang="en-US" altLang="zh-CN" dirty="0"/>
              <a:t>SLOAD </a:t>
            </a:r>
            <a:r>
              <a:rPr lang="zh-CN" altLang="en-US" dirty="0"/>
              <a:t>检索）。正如我们从图 </a:t>
            </a:r>
            <a:r>
              <a:rPr lang="en-US" altLang="zh-CN" dirty="0"/>
              <a:t>3 </a:t>
            </a:r>
            <a:r>
              <a:rPr lang="zh-CN" altLang="en-US" dirty="0"/>
              <a:t>中看到的，绿色块表示它在哪里检索到 </a:t>
            </a:r>
            <a:r>
              <a:rPr lang="en-US" altLang="zh-CN" dirty="0" err="1"/>
              <a:t>msg.sender</a:t>
            </a:r>
            <a:r>
              <a:rPr lang="en-US" altLang="zh-CN" dirty="0"/>
              <a:t> </a:t>
            </a:r>
            <a:r>
              <a:rPr lang="zh-CN" altLang="en-US" dirty="0"/>
              <a:t>的 </a:t>
            </a:r>
            <a:r>
              <a:rPr lang="en-US" altLang="zh-CN" dirty="0"/>
              <a:t>x: </a:t>
            </a:r>
            <a:r>
              <a:rPr lang="en-US" altLang="zh-CN" dirty="0" err="1"/>
              <a:t>msg.sender</a:t>
            </a:r>
            <a:r>
              <a:rPr lang="en-US" altLang="zh-CN" dirty="0"/>
              <a:t> y: _value z: _to balance</a:t>
            </a:r>
            <a:r>
              <a:rPr lang="zh-CN" altLang="en-US" dirty="0"/>
              <a:t>，即调用者。我们将标签 </a:t>
            </a:r>
            <a:r>
              <a:rPr lang="en-US" altLang="zh-CN" dirty="0"/>
              <a:t>x </a:t>
            </a:r>
            <a:r>
              <a:rPr lang="zh-CN" altLang="en-US" dirty="0"/>
              <a:t>标记为存储地址。然后，我们遍历存储地址，检查是否有任何一个被</a:t>
            </a:r>
            <a:r>
              <a:rPr lang="en-US" altLang="zh-CN" dirty="0"/>
              <a:t>SSTORE</a:t>
            </a:r>
            <a:r>
              <a:rPr lang="zh-CN" altLang="en-US" dirty="0"/>
              <a:t>视为目标地址（如</a:t>
            </a:r>
            <a:r>
              <a:rPr lang="en-US" altLang="zh-CN" dirty="0"/>
              <a:t>SLOAD</a:t>
            </a:r>
            <a:r>
              <a:rPr lang="zh-CN" altLang="en-US" dirty="0"/>
              <a:t>，</a:t>
            </a:r>
            <a:r>
              <a:rPr lang="en-US" altLang="zh-CN" dirty="0"/>
              <a:t>EVM</a:t>
            </a:r>
            <a:r>
              <a:rPr lang="zh-CN" altLang="en-US" dirty="0"/>
              <a:t>必须通过指令</a:t>
            </a:r>
            <a:r>
              <a:rPr lang="en-US" altLang="zh-CN" dirty="0"/>
              <a:t>SSTORE</a:t>
            </a:r>
            <a:r>
              <a:rPr lang="zh-CN" altLang="en-US" dirty="0"/>
              <a:t>更新存储中的变量）在传输中。我们可以看到黄色块表示 </a:t>
            </a:r>
            <a:r>
              <a:rPr lang="en-US" altLang="zh-CN" dirty="0" err="1"/>
              <a:t>msg.sender</a:t>
            </a:r>
            <a:r>
              <a:rPr lang="en-US" altLang="zh-CN" dirty="0"/>
              <a:t> </a:t>
            </a:r>
            <a:r>
              <a:rPr lang="zh-CN" altLang="en-US" dirty="0"/>
              <a:t>的余额已更新并存储在带有标签 </a:t>
            </a:r>
            <a:r>
              <a:rPr lang="en-US" altLang="zh-CN" dirty="0"/>
              <a:t>x </a:t>
            </a:r>
            <a:r>
              <a:rPr lang="zh-CN" altLang="en-US" dirty="0"/>
              <a:t>的存储中。因此，传输中的 </a:t>
            </a:r>
            <a:r>
              <a:rPr lang="en-US" altLang="zh-CN" dirty="0" err="1"/>
              <a:t>balanceOf</a:t>
            </a:r>
            <a:r>
              <a:rPr lang="en-US" altLang="zh-CN" dirty="0"/>
              <a:t> </a:t>
            </a:r>
            <a:r>
              <a:rPr lang="zh-CN" altLang="en-US" dirty="0"/>
              <a:t>被更新，这可能导致余额数据的实际变化。</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3</a:t>
            </a:r>
            <a:r>
              <a:rPr lang="zh-CN" altLang="en-US" dirty="0"/>
              <a:t>）验证要求的异常：在这一步中，我们检测 </a:t>
            </a:r>
            <a:r>
              <a:rPr lang="en-US" altLang="zh-CN" dirty="0" err="1"/>
              <a:t>balanceOf</a:t>
            </a:r>
            <a:r>
              <a:rPr lang="en-US" altLang="zh-CN" dirty="0"/>
              <a:t> </a:t>
            </a:r>
            <a:r>
              <a:rPr lang="zh-CN" altLang="en-US" dirty="0"/>
              <a:t>是否受到保护并正确处理。 </a:t>
            </a:r>
            <a:r>
              <a:rPr lang="en-US" altLang="zh-CN" dirty="0" err="1"/>
              <a:t>Mythril</a:t>
            </a:r>
            <a:r>
              <a:rPr lang="en-US" altLang="zh-CN" dirty="0"/>
              <a:t> </a:t>
            </a:r>
            <a:r>
              <a:rPr lang="zh-CN" altLang="en-US" dirty="0"/>
              <a:t>生成传递函数的所有可行路径（如果存在），因此我们筛选出所有指示当前路径正常终止的指令，即 </a:t>
            </a:r>
            <a:r>
              <a:rPr lang="en-US" altLang="zh-CN" dirty="0"/>
              <a:t>STOP </a:t>
            </a:r>
            <a:r>
              <a:rPr lang="zh-CN" altLang="en-US" dirty="0"/>
              <a:t>和 </a:t>
            </a:r>
            <a:r>
              <a:rPr lang="en-US" altLang="zh-CN" dirty="0"/>
              <a:t>RETURN</a:t>
            </a:r>
            <a:r>
              <a:rPr lang="zh-CN" altLang="en-US" dirty="0"/>
              <a:t>，这意味着这些路径不会被断言终止。就像图 </a:t>
            </a:r>
            <a:r>
              <a:rPr lang="en-US" altLang="zh-CN" dirty="0"/>
              <a:t>3 </a:t>
            </a:r>
            <a:r>
              <a:rPr lang="zh-CN" altLang="en-US" dirty="0"/>
              <a:t>中以绿色和红色着色的 </a:t>
            </a:r>
            <a:r>
              <a:rPr lang="en-US" altLang="zh-CN" dirty="0"/>
              <a:t>RETURN </a:t>
            </a:r>
            <a:r>
              <a:rPr lang="zh-CN" altLang="en-US" dirty="0"/>
              <a:t>一样，它们都表示该路径的终止。然后，我们将向后遍历这些路径以搜索指令 </a:t>
            </a:r>
            <a:r>
              <a:rPr lang="en-US" altLang="zh-CN" dirty="0"/>
              <a:t>ISZERO</a:t>
            </a:r>
            <a:r>
              <a:rPr lang="zh-CN" altLang="en-US" dirty="0"/>
              <a:t>，该指令用于值之间的比较。例如，从图 </a:t>
            </a:r>
            <a:r>
              <a:rPr lang="en-US" altLang="zh-CN" dirty="0"/>
              <a:t>3 </a:t>
            </a:r>
            <a:r>
              <a:rPr lang="zh-CN" altLang="en-US" dirty="0"/>
              <a:t>中的任何 </a:t>
            </a:r>
            <a:r>
              <a:rPr lang="en-US" altLang="zh-CN" dirty="0"/>
              <a:t>RETURN </a:t>
            </a:r>
            <a:r>
              <a:rPr lang="zh-CN" altLang="en-US" dirty="0"/>
              <a:t>操作码，我们可以向后找到一个 </a:t>
            </a:r>
            <a:r>
              <a:rPr lang="en-US" altLang="zh-CN" dirty="0"/>
              <a:t>ISZERO</a:t>
            </a:r>
            <a:r>
              <a:rPr lang="zh-CN" altLang="en-US" dirty="0"/>
              <a:t>。对于 </a:t>
            </a:r>
            <a:r>
              <a:rPr lang="en-US" altLang="zh-CN" dirty="0"/>
              <a:t>ISZERO </a:t>
            </a:r>
            <a:r>
              <a:rPr lang="zh-CN" altLang="en-US" dirty="0"/>
              <a:t>比较的两个参数，如果其中一个是 </a:t>
            </a:r>
            <a:r>
              <a:rPr lang="en-US" altLang="zh-CN" dirty="0"/>
              <a:t>SSTORE </a:t>
            </a:r>
            <a:r>
              <a:rPr lang="zh-CN" altLang="en-US" dirty="0"/>
              <a:t>的目标地址，则表示 </a:t>
            </a:r>
            <a:r>
              <a:rPr lang="en-US" altLang="zh-CN" dirty="0" err="1"/>
              <a:t>balanceOf</a:t>
            </a:r>
            <a:r>
              <a:rPr lang="en-US" altLang="zh-CN" dirty="0"/>
              <a:t> </a:t>
            </a:r>
            <a:r>
              <a:rPr lang="zh-CN" altLang="en-US" dirty="0"/>
              <a:t>在更新前被 </a:t>
            </a:r>
            <a:r>
              <a:rPr lang="en-US" altLang="zh-CN" dirty="0"/>
              <a:t>if-else </a:t>
            </a:r>
            <a:r>
              <a:rPr lang="zh-CN" altLang="en-US" dirty="0"/>
              <a:t>保护。因此，我们将此 </a:t>
            </a:r>
            <a:r>
              <a:rPr lang="en-US" altLang="zh-CN" dirty="0"/>
              <a:t>ISZERO </a:t>
            </a:r>
            <a:r>
              <a:rPr lang="zh-CN" altLang="en-US" dirty="0"/>
              <a:t>视为一个受保护节点，如图 </a:t>
            </a:r>
            <a:r>
              <a:rPr lang="en-US" altLang="zh-CN" dirty="0"/>
              <a:t>3 </a:t>
            </a:r>
            <a:r>
              <a:rPr lang="zh-CN" altLang="en-US" dirty="0"/>
              <a:t>中的红色块和紫色块。对于从受保护节点分叉的所有路径，如果它们都没有被恢复指令终止，即 </a:t>
            </a:r>
            <a:r>
              <a:rPr lang="en-US" altLang="zh-CN" dirty="0"/>
              <a:t>REVERT </a:t>
            </a:r>
            <a:r>
              <a:rPr lang="zh-CN" altLang="en-US" dirty="0"/>
              <a:t>和 </a:t>
            </a:r>
            <a:r>
              <a:rPr lang="en-US" altLang="zh-CN" dirty="0"/>
              <a:t>ASSERT_FAIL</a:t>
            </a:r>
            <a:r>
              <a:rPr lang="zh-CN" altLang="en-US" dirty="0"/>
              <a:t>，我们可以确保该智能合约不遵循官方指南。也就是说，由 </a:t>
            </a:r>
            <a:r>
              <a:rPr lang="en-US" altLang="zh-CN" dirty="0"/>
              <a:t>if-else </a:t>
            </a:r>
            <a:r>
              <a:rPr lang="zh-CN" altLang="en-US" dirty="0"/>
              <a:t>分叉的两个分支都不会被断言终止，因此智能合约可能会受到假转账漏洞的影响。</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但由于静态分析方法的固有局限性，我们不得不面对引入的假阳性。 以图一为例，</a:t>
            </a:r>
            <a:endParaRPr lang="zh-CN" altLang="en-US" dirty="0"/>
          </a:p>
          <a:p>
            <a:r>
              <a:rPr lang="zh-CN" altLang="en-US" dirty="0"/>
              <a:t>智能联系人可能通过</a:t>
            </a:r>
            <a:r>
              <a:rPr lang="en-US" altLang="zh-CN" dirty="0" err="1"/>
              <a:t>SafeAdd</a:t>
            </a:r>
            <a:r>
              <a:rPr lang="zh-CN" altLang="en-US" dirty="0"/>
              <a:t>或</a:t>
            </a:r>
            <a:r>
              <a:rPr lang="en-US" altLang="zh-CN" dirty="0" err="1"/>
              <a:t>SafeSub</a:t>
            </a:r>
            <a:r>
              <a:rPr lang="zh-CN" altLang="en-US" dirty="0"/>
              <a:t>实现安全检查。 这可能会给</a:t>
            </a:r>
            <a:r>
              <a:rPr lang="en-US" altLang="zh-CN" dirty="0" err="1"/>
              <a:t>deposafe</a:t>
            </a:r>
            <a:r>
              <a:rPr lang="zh-CN" altLang="en-US" dirty="0"/>
              <a:t>带来误报。 </a:t>
            </a:r>
            <a:endParaRPr lang="zh-CN" altLang="en-US" dirty="0"/>
          </a:p>
          <a:p>
            <a:r>
              <a:rPr lang="zh-CN" altLang="en-US" dirty="0"/>
              <a:t>所以，在静态检测器之后，我们实现了一个动态验证器。 这对</a:t>
            </a:r>
            <a:r>
              <a:rPr lang="en-US" altLang="zh-CN" dirty="0" err="1"/>
              <a:t>Deposafe</a:t>
            </a:r>
            <a:r>
              <a:rPr lang="zh-CN" altLang="en-US" dirty="0"/>
              <a:t>有两个方面的好处：</a:t>
            </a:r>
            <a:r>
              <a:rPr lang="en-US" altLang="zh-CN" dirty="0"/>
              <a:t>1</a:t>
            </a:r>
            <a:r>
              <a:rPr lang="zh-CN" altLang="en-US" dirty="0"/>
              <a:t>）消除了静态分析带来的误报，提高了精度； </a:t>
            </a:r>
            <a:r>
              <a:rPr lang="en-US" altLang="zh-CN" dirty="0"/>
              <a:t>2</a:t>
            </a:r>
            <a:r>
              <a:rPr lang="zh-CN" altLang="en-US" dirty="0"/>
              <a:t>）实现对假存款的自动生成</a:t>
            </a:r>
            <a:r>
              <a:rPr lang="en-US" altLang="zh-CN" dirty="0"/>
              <a:t>EXP</a:t>
            </a:r>
            <a:r>
              <a:rPr lang="zh-CN" altLang="en-US" dirty="0"/>
              <a:t>，验证漏洞的存在。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我们的动态验证器中的策略是模拟代币和交易所之间的存款行为。 为此，我们将整个验证过程分为三个步骤：获取创建代码、准备部署环境和验证存放行为。</a:t>
            </a:r>
            <a:endParaRPr lang="zh-CN" altLang="en-US" dirty="0"/>
          </a:p>
          <a:p>
            <a:pPr>
              <a:buFont typeface="Arial" panose="020B0604020202020204" pitchFamily="34" charset="0"/>
              <a:buChar char="•"/>
            </a:pPr>
            <a:r>
              <a:rPr lang="en-US" altLang="zh-CN" dirty="0"/>
              <a:t>Obtain Creation Code</a:t>
            </a:r>
            <a:endParaRPr lang="en-US" altLang="zh-CN" dirty="0"/>
          </a:p>
          <a:p>
            <a:r>
              <a:rPr lang="zh-CN" altLang="en-US" dirty="0"/>
              <a:t>由于静态检测器仅传递那些可能容易受到假转账行为影响的代币智能合约的地址，因此我们必须首先获取</a:t>
            </a:r>
            <a:r>
              <a:rPr lang="en-US" altLang="zh-CN" dirty="0"/>
              <a:t>Creation Code</a:t>
            </a:r>
            <a:r>
              <a:rPr lang="zh-CN" altLang="en-US" dirty="0"/>
              <a:t>，其中有被部署的合约以及相应的参数。为此，我们首先实现一个爬虫，根据地址抓取在</a:t>
            </a:r>
            <a:r>
              <a:rPr lang="en-US" altLang="zh-CN" dirty="0"/>
              <a:t>etherscan.io</a:t>
            </a:r>
            <a:r>
              <a:rPr lang="zh-CN" altLang="en-US" dirty="0"/>
              <a:t>上面调用和接受的所有事务，然后保留最古老的那个，就是合约部署事务，来解析（</a:t>
            </a:r>
            <a:r>
              <a:rPr lang="en-US" altLang="zh-CN" dirty="0"/>
              <a:t>parse</a:t>
            </a:r>
            <a:r>
              <a:rPr lang="zh-CN" altLang="en-US" dirty="0"/>
              <a:t>），即可获得</a:t>
            </a:r>
            <a:r>
              <a:rPr lang="en-US" altLang="zh-CN" dirty="0"/>
              <a:t>creation code</a:t>
            </a:r>
            <a:r>
              <a:rPr lang="zh-CN" altLang="en-US" dirty="0"/>
              <a:t>和初始值</a:t>
            </a:r>
            <a:endParaRPr lang="zh-CN" altLang="en-US" dirty="0"/>
          </a:p>
          <a:p>
            <a:pPr>
              <a:buFont typeface="Arial" panose="020B0604020202020204" pitchFamily="34" charset="0"/>
              <a:buChar char="•"/>
            </a:pPr>
            <a:r>
              <a:rPr lang="en-US" altLang="zh-CN" dirty="0"/>
              <a:t>Prepare Deployment Environment</a:t>
            </a:r>
            <a:endParaRPr lang="en-US" altLang="zh-CN" dirty="0"/>
          </a:p>
          <a:p>
            <a:r>
              <a:rPr lang="zh-CN" altLang="en-US" dirty="0"/>
              <a:t>获取代币的</a:t>
            </a:r>
            <a:r>
              <a:rPr lang="en-US" altLang="zh-CN" dirty="0"/>
              <a:t>creation code</a:t>
            </a:r>
            <a:r>
              <a:rPr lang="zh-CN" altLang="en-US" dirty="0"/>
              <a:t>之后，就部署他们执行测试，我们建立了一个私有链，并分别支持</a:t>
            </a:r>
            <a:r>
              <a:rPr lang="en-US" altLang="zh-CN" dirty="0"/>
              <a:t>Ganache</a:t>
            </a:r>
            <a:r>
              <a:rPr lang="zh-CN" altLang="en-US" dirty="0"/>
              <a:t>和</a:t>
            </a:r>
            <a:r>
              <a:rPr lang="en-US" altLang="zh-CN" dirty="0"/>
              <a:t>Web3</a:t>
            </a:r>
            <a:r>
              <a:rPr lang="zh-CN" altLang="en-US" dirty="0"/>
              <a:t>与部署的契约进行交互</a:t>
            </a:r>
            <a:endParaRPr lang="zh-CN" altLang="en-US" dirty="0"/>
          </a:p>
          <a:p>
            <a:pPr>
              <a:buFont typeface="Arial" panose="020B0604020202020204" pitchFamily="34" charset="0"/>
              <a:buChar char="•"/>
            </a:pPr>
            <a:r>
              <a:rPr lang="en-US" altLang="zh-CN" dirty="0"/>
              <a:t>Verify Deposit Behavior</a:t>
            </a:r>
            <a:endParaRPr lang="en-US" altLang="zh-CN" dirty="0"/>
          </a:p>
          <a:p>
            <a:r>
              <a:rPr lang="zh-CN" altLang="en-US" dirty="0"/>
              <a:t>如图</a:t>
            </a:r>
            <a:endParaRPr lang="en-US" altLang="zh-CN" dirty="0"/>
          </a:p>
          <a:p>
            <a:r>
              <a:rPr lang="zh-CN" altLang="en-US" dirty="0"/>
              <a:t>（翻页）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web3</a:t>
            </a:r>
            <a:r>
              <a:rPr lang="zh-CN" altLang="en-US" dirty="0"/>
              <a:t>提供的</a:t>
            </a:r>
            <a:r>
              <a:rPr lang="en-US" altLang="zh-CN" dirty="0" err="1"/>
              <a:t>sendTransactions</a:t>
            </a:r>
            <a:r>
              <a:rPr lang="zh-CN" altLang="en-US" dirty="0"/>
              <a:t>支持我们的契约部署和功能调用。</a:t>
            </a:r>
            <a:endParaRPr lang="zh-CN" altLang="en-US" dirty="0"/>
          </a:p>
          <a:p>
            <a:r>
              <a:rPr lang="zh-CN" altLang="en-US" dirty="0"/>
              <a:t>我们使用</a:t>
            </a:r>
            <a:r>
              <a:rPr lang="en-US" altLang="zh-CN" dirty="0" err="1"/>
              <a:t>sendTransaction</a:t>
            </a:r>
            <a:r>
              <a:rPr lang="zh-CN" altLang="en-US" dirty="0"/>
              <a:t>调用部署的智能合约中的函数。在</a:t>
            </a:r>
            <a:r>
              <a:rPr lang="en-US" altLang="zh-CN" dirty="0" err="1"/>
              <a:t>sendTransaction</a:t>
            </a:r>
            <a:r>
              <a:rPr lang="zh-CN" altLang="en-US" dirty="0"/>
              <a:t>中，我们可以分别在</a:t>
            </a:r>
            <a:r>
              <a:rPr lang="en-US" altLang="zh-CN" dirty="0"/>
              <a:t>from</a:t>
            </a:r>
            <a:r>
              <a:rPr lang="zh-CN" altLang="en-US" dirty="0"/>
              <a:t>、</a:t>
            </a:r>
            <a:r>
              <a:rPr lang="en-US" altLang="zh-CN" dirty="0"/>
              <a:t>to</a:t>
            </a:r>
            <a:r>
              <a:rPr lang="zh-CN" altLang="en-US" dirty="0"/>
              <a:t>和</a:t>
            </a:r>
            <a:r>
              <a:rPr lang="en-US" altLang="zh-CN" dirty="0"/>
              <a:t>data</a:t>
            </a:r>
            <a:r>
              <a:rPr lang="zh-CN" altLang="en-US" dirty="0"/>
              <a:t>中指示调用方、接收方和特定函数及其参数。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因为</a:t>
            </a:r>
            <a:r>
              <a:rPr lang="en-US" altLang="zh-CN" dirty="0"/>
              <a:t>DEX</a:t>
            </a:r>
            <a:r>
              <a:rPr lang="zh-CN" altLang="en-US" dirty="0"/>
              <a:t>和</a:t>
            </a:r>
            <a:r>
              <a:rPr lang="en-US" altLang="zh-CN" dirty="0"/>
              <a:t>CEX</a:t>
            </a:r>
            <a:r>
              <a:rPr lang="zh-CN" altLang="en-US" dirty="0"/>
              <a:t>有两种类型的缺陷验证，需要用不同的测试过程，我们把验证过程分为两部分。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Type-I Attack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Type-II Attack</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但其实随着区块链技术和区块链经济生态的不断迭代发展，还有数千种加密货币不断诞生，比如狗狗币</a:t>
            </a:r>
            <a:endParaRPr lang="en-US" altLang="zh-CN" dirty="0"/>
          </a:p>
          <a:p>
            <a:r>
              <a:rPr lang="zh-CN" altLang="en-US" dirty="0"/>
              <a:t>与此同时，不少加密交易所应运而生，为数字资产交易提供便携，但也引起了很多攻击者的关注。</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a:buFont typeface="Arial" panose="020B0604020202020204" pitchFamily="34" charset="0"/>
              <a:buChar char="•"/>
            </a:pPr>
            <a:r>
              <a:rPr lang="en-US" altLang="zh-CN" dirty="0"/>
              <a:t>Type-I Attack</a:t>
            </a:r>
            <a:endParaRPr lang="en-US" altLang="zh-CN" dirty="0"/>
          </a:p>
          <a:p>
            <a:r>
              <a:rPr lang="zh-CN" altLang="en-US" dirty="0"/>
              <a:t>和</a:t>
            </a:r>
            <a:r>
              <a:rPr lang="en-US" altLang="zh-CN" dirty="0"/>
              <a:t>DEX</a:t>
            </a:r>
            <a:r>
              <a:rPr lang="zh-CN" altLang="en-US" dirty="0"/>
              <a:t>有关，在正常情况下，</a:t>
            </a:r>
            <a:r>
              <a:rPr lang="en-US" altLang="zh-CN" dirty="0" err="1"/>
              <a:t>Dexes</a:t>
            </a:r>
            <a:r>
              <a:rPr lang="zh-CN" altLang="en-US" dirty="0"/>
              <a:t>智能合约中的</a:t>
            </a:r>
            <a:r>
              <a:rPr lang="en-US" altLang="zh-CN" dirty="0" err="1"/>
              <a:t>DepositToken</a:t>
            </a:r>
            <a:r>
              <a:rPr lang="zh-CN" altLang="en-US" dirty="0"/>
              <a:t>将调用交易的</a:t>
            </a:r>
            <a:r>
              <a:rPr lang="en-US" altLang="zh-CN" dirty="0"/>
              <a:t>Token</a:t>
            </a:r>
            <a:r>
              <a:rPr lang="zh-CN" altLang="en-US" dirty="0"/>
              <a:t>的</a:t>
            </a:r>
            <a:r>
              <a:rPr lang="en-US" altLang="zh-CN" dirty="0"/>
              <a:t>Transfer from</a:t>
            </a:r>
            <a:r>
              <a:rPr lang="zh-CN" altLang="en-US" dirty="0"/>
              <a:t>或</a:t>
            </a:r>
            <a:r>
              <a:rPr lang="en-US" altLang="zh-CN" dirty="0"/>
              <a:t>Transfer</a:t>
            </a:r>
            <a:r>
              <a:rPr lang="zh-CN" altLang="en-US" dirty="0"/>
              <a:t>。 </a:t>
            </a:r>
            <a:endParaRPr lang="zh-CN" altLang="en-US" dirty="0"/>
          </a:p>
          <a:p>
            <a:r>
              <a:rPr lang="zh-CN" altLang="en-US" dirty="0"/>
              <a:t>  除了</a:t>
            </a:r>
            <a:r>
              <a:rPr lang="en-US" altLang="zh-CN" dirty="0"/>
              <a:t>Flawed Token Veriﬁcation of </a:t>
            </a:r>
            <a:r>
              <a:rPr lang="en-US" altLang="zh-CN" dirty="0" err="1"/>
              <a:t>DEXes</a:t>
            </a:r>
            <a:r>
              <a:rPr lang="en-US" altLang="zh-CN" dirty="0"/>
              <a:t> </a:t>
            </a:r>
            <a:r>
              <a:rPr lang="zh-CN" altLang="en-US" dirty="0"/>
              <a:t>还有其他的一些</a:t>
            </a:r>
            <a:r>
              <a:rPr lang="en-US" altLang="zh-CN" dirty="0"/>
              <a:t>bug</a:t>
            </a:r>
            <a:r>
              <a:rPr lang="zh-CN" altLang="en-US" dirty="0"/>
              <a:t>，比如</a:t>
            </a:r>
            <a:endParaRPr lang="zh-CN" altLang="en-US" dirty="0"/>
          </a:p>
          <a:p>
            <a:r>
              <a:rPr lang="zh-CN" altLang="en-US" dirty="0"/>
              <a:t>  如果智能合约根本没有实现</a:t>
            </a:r>
            <a:r>
              <a:rPr lang="en-US" altLang="zh-CN" dirty="0" err="1"/>
              <a:t>TransferFrom</a:t>
            </a:r>
            <a:r>
              <a:rPr lang="zh-CN" altLang="en-US" dirty="0"/>
              <a:t>或</a:t>
            </a:r>
            <a:r>
              <a:rPr lang="en-US" altLang="zh-CN" dirty="0"/>
              <a:t>Transfer</a:t>
            </a:r>
            <a:r>
              <a:rPr lang="zh-CN" altLang="en-US" dirty="0"/>
              <a:t>，那么来自</a:t>
            </a:r>
            <a:r>
              <a:rPr lang="en-US" altLang="zh-CN" dirty="0" err="1"/>
              <a:t>DepositToken</a:t>
            </a:r>
            <a:r>
              <a:rPr lang="zh-CN" altLang="en-US" dirty="0"/>
              <a:t>的调用将由回退函数（</a:t>
            </a:r>
            <a:r>
              <a:rPr lang="en-US" altLang="zh-CN" dirty="0"/>
              <a:t>fallback function</a:t>
            </a:r>
            <a:r>
              <a:rPr lang="zh-CN" altLang="en-US" dirty="0"/>
              <a:t>）自动执行，如果没有其他函数与传入函数调用中指示的名称匹配，则回退函数将执行。 因此，会发生一些意想不到的行为。</a:t>
            </a:r>
            <a:endParaRPr lang="zh-CN" altLang="en-US" dirty="0"/>
          </a:p>
          <a:p>
            <a:r>
              <a:rPr lang="zh-CN" altLang="en-US" dirty="0"/>
              <a:t>  据此，我们设计了</a:t>
            </a:r>
            <a:r>
              <a:rPr lang="en-US" altLang="zh-CN" dirty="0"/>
              <a:t>Type-I</a:t>
            </a:r>
            <a:r>
              <a:rPr lang="zh-CN" altLang="en-US" dirty="0"/>
              <a:t>的攻击</a:t>
            </a:r>
            <a:endParaRPr lang="zh-CN" altLang="en-US" dirty="0"/>
          </a:p>
          <a:p>
            <a:r>
              <a:rPr lang="zh-CN" altLang="en-US" dirty="0"/>
              <a:t>  </a:t>
            </a:r>
            <a:r>
              <a:rPr lang="en-US" altLang="zh-CN" dirty="0"/>
              <a:t>Owner</a:t>
            </a:r>
            <a:r>
              <a:rPr lang="zh-CN" altLang="en-US" dirty="0"/>
              <a:t>（我们）根据</a:t>
            </a:r>
            <a:r>
              <a:rPr lang="en-US" altLang="zh-CN" dirty="0"/>
              <a:t>ERC-20</a:t>
            </a:r>
            <a:r>
              <a:rPr lang="zh-CN" altLang="en-US" dirty="0"/>
              <a:t>协议发放相应的代币，然后</a:t>
            </a:r>
            <a:r>
              <a:rPr lang="en-US" altLang="zh-CN" dirty="0"/>
              <a:t>Owner</a:t>
            </a:r>
            <a:r>
              <a:rPr lang="zh-CN" altLang="en-US" dirty="0"/>
              <a:t>只将</a:t>
            </a:r>
            <a:r>
              <a:rPr lang="en-US" altLang="zh-CN" dirty="0"/>
              <a:t>1</a:t>
            </a:r>
            <a:r>
              <a:rPr lang="zh-CN" altLang="en-US" dirty="0"/>
              <a:t>个新发行的代币转移到另一个账户，即</a:t>
            </a:r>
            <a:r>
              <a:rPr lang="en-US" altLang="zh-CN" dirty="0"/>
              <a:t>Attacker</a:t>
            </a:r>
            <a:r>
              <a:rPr lang="zh-CN" altLang="en-US" dirty="0"/>
              <a:t>。</a:t>
            </a:r>
            <a:endParaRPr lang="zh-CN" altLang="en-US" dirty="0"/>
          </a:p>
          <a:p>
            <a:r>
              <a:rPr lang="zh-CN" altLang="en-US" dirty="0"/>
              <a:t>  攻击者通过调用</a:t>
            </a:r>
            <a:r>
              <a:rPr lang="en-US" altLang="zh-CN" dirty="0" err="1"/>
              <a:t>dex</a:t>
            </a:r>
            <a:r>
              <a:rPr lang="zh-CN" altLang="en-US" dirty="0"/>
              <a:t>来调用</a:t>
            </a:r>
            <a:r>
              <a:rPr lang="en-US" altLang="zh-CN" dirty="0" err="1"/>
              <a:t>depositToken</a:t>
            </a:r>
            <a:r>
              <a:rPr lang="zh-CN" altLang="en-US" dirty="0"/>
              <a:t>，以存放</a:t>
            </a:r>
            <a:r>
              <a:rPr lang="en-US" altLang="zh-CN" dirty="0"/>
              <a:t>100</a:t>
            </a:r>
            <a:r>
              <a:rPr lang="zh-CN" altLang="en-US" dirty="0"/>
              <a:t>个代币，这是攻击者绝对负担不起的。 如果智能合约的实现不正确，即不遵循</a:t>
            </a:r>
            <a:r>
              <a:rPr lang="en-US" altLang="zh-CN" dirty="0"/>
              <a:t>ERC-20</a:t>
            </a:r>
            <a:r>
              <a:rPr lang="zh-CN" altLang="en-US" dirty="0"/>
              <a:t>标准，如上一段描述的示例，将处理存款请求。 最后，我们检查</a:t>
            </a:r>
            <a:r>
              <a:rPr lang="en-US" altLang="zh-CN" dirty="0"/>
              <a:t>DEX</a:t>
            </a:r>
            <a:r>
              <a:rPr lang="zh-CN" altLang="en-US" dirty="0"/>
              <a:t>中的余额表，以验证这样的存款请求的最终结果。 如果攻击者的余额等于存入</a:t>
            </a:r>
            <a:r>
              <a:rPr lang="en-US" altLang="zh-CN" dirty="0"/>
              <a:t>DEX</a:t>
            </a:r>
            <a:r>
              <a:rPr lang="zh-CN" altLang="en-US" dirty="0"/>
              <a:t>的令牌数量，则认为</a:t>
            </a:r>
            <a:r>
              <a:rPr lang="en-US" altLang="zh-CN" dirty="0"/>
              <a:t>I</a:t>
            </a:r>
            <a:r>
              <a:rPr lang="zh-CN" altLang="en-US" dirty="0"/>
              <a:t>型假存入攻击成功。</a:t>
            </a:r>
            <a:endParaRPr lang="zh-CN" altLang="en-US" dirty="0"/>
          </a:p>
          <a:p>
            <a:pPr>
              <a:buFont typeface="Arial" panose="020B0604020202020204" pitchFamily="34" charset="0"/>
              <a:buChar char="•"/>
            </a:pPr>
            <a:r>
              <a:rPr lang="en-US" altLang="zh-CN" dirty="0"/>
              <a:t>Type-II Attack</a:t>
            </a:r>
            <a:endParaRPr lang="en-US" altLang="zh-CN" dirty="0"/>
          </a:p>
          <a:p>
            <a:r>
              <a:rPr lang="en-US" altLang="zh-CN" dirty="0"/>
              <a:t>Type-II Attack</a:t>
            </a:r>
            <a:r>
              <a:rPr lang="zh-CN" altLang="en-US" dirty="0"/>
              <a:t>依赖</a:t>
            </a:r>
            <a:r>
              <a:rPr lang="en-US" altLang="zh-CN" dirty="0"/>
              <a:t>CEX</a:t>
            </a:r>
            <a:r>
              <a:rPr lang="zh-CN" altLang="en-US" dirty="0"/>
              <a:t>后端源代码中的缺陷，</a:t>
            </a:r>
            <a:endParaRPr lang="zh-CN" altLang="en-US" dirty="0"/>
          </a:p>
          <a:p>
            <a:r>
              <a:rPr lang="zh-CN" altLang="en-US" dirty="0"/>
              <a:t>与</a:t>
            </a:r>
            <a:r>
              <a:rPr lang="en-US" altLang="zh-CN" dirty="0"/>
              <a:t>I</a:t>
            </a:r>
            <a:r>
              <a:rPr lang="zh-CN" altLang="en-US" dirty="0"/>
              <a:t>型攻击的验证一样，我们首先发出令牌，只向攻击者帐户传输</a:t>
            </a:r>
            <a:r>
              <a:rPr lang="en-US" altLang="zh-CN" dirty="0"/>
              <a:t>1</a:t>
            </a:r>
            <a:r>
              <a:rPr lang="zh-CN" altLang="en-US" dirty="0"/>
              <a:t>个令牌。然而，攻击者会调用</a:t>
            </a:r>
            <a:r>
              <a:rPr lang="en-US" altLang="zh-CN" dirty="0"/>
              <a:t>ERC20</a:t>
            </a:r>
            <a:r>
              <a:rPr lang="zh-CN" altLang="en-US" dirty="0"/>
              <a:t>中的传递函数，将</a:t>
            </a:r>
            <a:r>
              <a:rPr lang="en-US" altLang="zh-CN" dirty="0"/>
              <a:t>`_to`</a:t>
            </a:r>
            <a:r>
              <a:rPr lang="zh-CN" altLang="en-US" dirty="0"/>
              <a:t>作为</a:t>
            </a:r>
            <a:r>
              <a:rPr lang="en-US" altLang="zh-CN" dirty="0"/>
              <a:t>CEX</a:t>
            </a:r>
            <a:r>
              <a:rPr lang="zh-CN" altLang="en-US" dirty="0"/>
              <a:t>的地址</a:t>
            </a:r>
            <a:r>
              <a:rPr lang="en-US" altLang="zh-CN" dirty="0"/>
              <a:t>,</a:t>
            </a:r>
            <a:r>
              <a:rPr lang="zh-CN" altLang="en-US" dirty="0"/>
              <a:t>将</a:t>
            </a:r>
            <a:r>
              <a:rPr lang="en-US" altLang="zh-CN" dirty="0"/>
              <a:t>`_value`</a:t>
            </a:r>
            <a:r>
              <a:rPr lang="zh-CN" altLang="en-US" dirty="0"/>
              <a:t>作为</a:t>
            </a:r>
            <a:r>
              <a:rPr lang="en-US" altLang="zh-CN" dirty="0"/>
              <a:t>100</a:t>
            </a:r>
            <a:r>
              <a:rPr lang="zh-CN" altLang="en-US" dirty="0"/>
              <a:t>。</a:t>
            </a:r>
            <a:endParaRPr lang="zh-CN" altLang="en-US" dirty="0"/>
          </a:p>
          <a:p>
            <a:r>
              <a:rPr lang="zh-CN" altLang="en-US" dirty="0"/>
              <a:t>之后，我们将检查私有链中的该事务，以检查</a:t>
            </a:r>
            <a:r>
              <a:rPr lang="en-US" altLang="zh-CN" dirty="0"/>
              <a:t>`Status`</a:t>
            </a:r>
            <a:r>
              <a:rPr lang="zh-CN" altLang="en-US" dirty="0"/>
              <a:t>是否为</a:t>
            </a:r>
            <a:r>
              <a:rPr lang="en-US" altLang="zh-CN" dirty="0"/>
              <a:t>1</a:t>
            </a:r>
            <a:r>
              <a:rPr lang="zh-CN" altLang="en-US" dirty="0"/>
              <a:t>。如果是的话，我们可以假设这种代币有可能是假转账的。</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a:t>使用说明：</a:t>
            </a:r>
            <a:endParaRPr lang="en-US" altLang="zh-CN"/>
          </a:p>
          <a:p>
            <a:r>
              <a:rPr lang="en-US" altLang="zh-CN"/>
              <a:t>1</a:t>
            </a:r>
            <a:r>
              <a:rPr lang="zh-CN" altLang="en-US"/>
              <a:t>、这里是</a:t>
            </a:r>
            <a:r>
              <a:rPr lang="en-US" altLang="zh-CN"/>
              <a:t>3#</a:t>
            </a:r>
            <a:r>
              <a:rPr lang="zh-CN" altLang="en-US"/>
              <a:t>封面；</a:t>
            </a:r>
            <a:endParaRPr lang="en-US" altLang="zh-CN"/>
          </a:p>
          <a:p>
            <a:endParaRPr lang="zh-CN" altLang="en-US"/>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作为第一代区块链平台，比特币证明了利用互联网构建一个分散的价值转移系统是可能的，该系统可以在全球范围内共享，几乎可以免费使用。 然而，由于性能和可伸缩性问题，比特币很难（如果不是不可能的话）支持复杂的应用程序。 为此，以太坊被提出，允许用户通过开发智能合约来创建</a:t>
            </a:r>
            <a:r>
              <a:rPr lang="en-US" altLang="zh-CN" dirty="0" err="1"/>
              <a:t>DApps</a:t>
            </a:r>
            <a:r>
              <a:rPr lang="zh-CN" altLang="en-US" dirty="0"/>
              <a:t>（去中心化应用程序），智能合约已被视为继比特币之后最具创造力的区块链技术。</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以太坊提出了一个协议标准，叫做</a:t>
            </a:r>
            <a:r>
              <a:rPr lang="en-US" altLang="zh-CN" dirty="0"/>
              <a:t>ERC20</a:t>
            </a:r>
            <a:r>
              <a:rPr lang="zh-CN" altLang="en-US" dirty="0"/>
              <a:t>，以确保代币之间的互操作性</a:t>
            </a:r>
            <a:endParaRPr lang="zh-CN" altLang="en-US" dirty="0"/>
          </a:p>
          <a:p>
            <a:endParaRPr lang="en-US" altLang="zh-CN" dirty="0"/>
          </a:p>
          <a:p>
            <a:r>
              <a:rPr lang="zh-CN" altLang="en-US" dirty="0"/>
              <a:t>随着以太坊的快速发展，加密货币兑换（</a:t>
            </a:r>
            <a:r>
              <a:rPr lang="en-US" altLang="zh-CN" dirty="0"/>
              <a:t>cryptocurrency exchange</a:t>
            </a:r>
            <a:r>
              <a:rPr lang="zh-CN" altLang="en-US" dirty="0"/>
              <a:t>，简称</a:t>
            </a:r>
            <a:r>
              <a:rPr lang="en-US" altLang="zh-CN" dirty="0"/>
              <a:t>exchange</a:t>
            </a:r>
            <a:r>
              <a:rPr lang="zh-CN" altLang="en-US" dirty="0"/>
              <a:t>）作为第三方支持服务，已经出现。</a:t>
            </a:r>
            <a:endParaRPr lang="zh-CN" altLang="en-US" dirty="0"/>
          </a:p>
          <a:p>
            <a:r>
              <a:rPr lang="zh-CN" altLang="en-US" dirty="0"/>
              <a:t>代币交易所可分为两种类型，集中交易（</a:t>
            </a:r>
            <a:r>
              <a:rPr lang="en-US" altLang="zh-CN" dirty="0"/>
              <a:t>CEX</a:t>
            </a:r>
            <a:r>
              <a:rPr lang="zh-CN" altLang="en-US" dirty="0"/>
              <a:t>）和去中心化交易（</a:t>
            </a:r>
            <a:r>
              <a:rPr lang="en-US" altLang="zh-CN" dirty="0"/>
              <a:t>DEX</a:t>
            </a:r>
            <a:r>
              <a:rPr lang="zh-CN" altLang="en-US" dirty="0"/>
              <a:t>）</a:t>
            </a:r>
            <a:endParaRPr lang="zh-CN" altLang="en-US" dirty="0"/>
          </a:p>
          <a:p>
            <a:endParaRPr lang="zh-CN" altLang="en-US" dirty="0"/>
          </a:p>
          <a:p>
            <a:r>
              <a:rPr lang="zh-CN" altLang="en-US" dirty="0"/>
              <a:t>顾名思义，</a:t>
            </a:r>
            <a:r>
              <a:rPr lang="en-US" altLang="zh-CN" dirty="0"/>
              <a:t>CEX</a:t>
            </a:r>
            <a:r>
              <a:rPr lang="zh-CN" altLang="en-US" dirty="0"/>
              <a:t>需要一个中央实体作为中介来完成其用户之间的令牌传输。因此，中间人的可信度在该交易模型中起着重要作用。与</a:t>
            </a:r>
            <a:r>
              <a:rPr lang="en-US" altLang="zh-CN" dirty="0"/>
              <a:t>CEX</a:t>
            </a:r>
            <a:r>
              <a:rPr lang="zh-CN" altLang="en-US" dirty="0"/>
              <a:t>相反，</a:t>
            </a:r>
            <a:r>
              <a:rPr lang="en-US" altLang="zh-CN" dirty="0"/>
              <a:t>DEX</a:t>
            </a:r>
            <a:r>
              <a:rPr lang="zh-CN" altLang="en-US" dirty="0"/>
              <a:t>删除中间的实体来存储数据，并使用匹配权衡模型执行代币交换。理论上，</a:t>
            </a:r>
            <a:r>
              <a:rPr lang="en-US" altLang="zh-CN" dirty="0"/>
              <a:t>DEX</a:t>
            </a:r>
            <a:r>
              <a:rPr lang="zh-CN" altLang="en-US" dirty="0"/>
              <a:t>由智能合约组成，无需人工干预。因此，开发</a:t>
            </a:r>
            <a:r>
              <a:rPr lang="en-US" altLang="zh-CN" dirty="0"/>
              <a:t>DEX</a:t>
            </a:r>
            <a:r>
              <a:rPr lang="zh-CN" altLang="en-US" dirty="0"/>
              <a:t>是为了允许加密货币的点对点交易，而无需中介，但完全依赖智能合约。这样的交易模型不仅可以保证用户的隐私，还可以确保交易行为严格遵循智能合约中编码的逻辑。</a:t>
            </a:r>
            <a:endParaRPr lang="en-US" altLang="zh-CN" dirty="0"/>
          </a:p>
          <a:p>
            <a:endParaRPr lang="zh-CN" altLang="en-US" dirty="0"/>
          </a:p>
          <a:p>
            <a:r>
              <a:rPr lang="zh-CN" altLang="en-US" dirty="0"/>
              <a:t>不幸的是，代币交易的过程中存在很多安全问题，</a:t>
            </a:r>
            <a:r>
              <a:rPr lang="en-US" altLang="zh-CN" dirty="0"/>
              <a:t>ERC-20</a:t>
            </a:r>
            <a:r>
              <a:rPr lang="zh-CN" altLang="en-US" dirty="0"/>
              <a:t>相关的</a:t>
            </a:r>
            <a:r>
              <a:rPr lang="en-US" altLang="zh-CN" dirty="0"/>
              <a:t>bug</a:t>
            </a:r>
            <a:r>
              <a:rPr lang="zh-CN" altLang="en-US" dirty="0"/>
              <a:t>也被开发人员低估了，在没有完全理解</a:t>
            </a:r>
            <a:r>
              <a:rPr lang="en-US" altLang="zh-CN" dirty="0"/>
              <a:t>ERC-20</a:t>
            </a:r>
            <a:r>
              <a:rPr lang="zh-CN" altLang="en-US" dirty="0"/>
              <a:t>协议的情况下，会制造不少</a:t>
            </a:r>
            <a:r>
              <a:rPr lang="en-US" altLang="zh-CN" dirty="0"/>
              <a:t>bug</a:t>
            </a:r>
            <a:r>
              <a:rPr lang="zh-CN" altLang="en-US" dirty="0"/>
              <a:t>，有缺陷的交易所验证和不规范的代币结合在一起会有造成很严重的后果</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Fake deposit</a:t>
            </a:r>
            <a:r>
              <a:rPr lang="zh-CN" altLang="en-US" dirty="0"/>
              <a:t>是其中极具代表性的漏洞之一</a:t>
            </a:r>
            <a:endParaRPr lang="zh-CN" altLang="en-US" dirty="0"/>
          </a:p>
          <a:p>
            <a:r>
              <a:rPr lang="zh-CN" altLang="en-US" dirty="0"/>
              <a:t>既与交易所相关，也与代币相关。</a:t>
            </a:r>
            <a:endParaRPr lang="en-US" altLang="zh-CN" dirty="0"/>
          </a:p>
          <a:p>
            <a:endParaRPr lang="en-US" altLang="zh-CN" dirty="0"/>
          </a:p>
          <a:p>
            <a:r>
              <a:rPr lang="zh-CN" altLang="en-US" dirty="0"/>
              <a:t>具体的说，是用户将某种类型的代币转移到交易所，恶意用户可以利用该令牌的智能合约中的缺陷和缺乏的交换验证机制来实现虚假存款，转移的金额通常太大，攻击者负担不起。 因此，攻击者可以在几乎没有成本的情况下欺骗交易所，获得巨额利润，空手套白狼。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9144000" cy="6863557"/>
          </a:xfrm>
          <a:prstGeom prst="rect">
            <a:avLst/>
          </a:prstGeom>
        </p:spPr>
      </p:pic>
      <p:sp>
        <p:nvSpPr>
          <p:cNvPr id="4" name="矩形 3"/>
          <p:cNvSpPr/>
          <p:nvPr userDrawn="1"/>
        </p:nvSpPr>
        <p:spPr>
          <a:xfrm>
            <a:off x="-2" y="2077796"/>
            <a:ext cx="9144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0" y="-5557"/>
            <a:ext cx="9143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9144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3570510" y="564634"/>
            <a:ext cx="2002976" cy="30008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35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35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35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2701763" y="2482544"/>
            <a:ext cx="3740475"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3037115" y="2517886"/>
            <a:ext cx="3069771" cy="276999"/>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2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2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2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4600259" y="4824919"/>
            <a:ext cx="1909399" cy="819135"/>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6858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6858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6858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350" b="0" i="0" u="none" strike="noStrike" kern="1200" cap="none" spc="113"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461564" y="3771974"/>
            <a:ext cx="10362802" cy="3996426"/>
          </a:xfrm>
          <a:prstGeom prst="rect">
            <a:avLst/>
          </a:prstGeom>
        </p:spPr>
      </p:pic>
      <p:pic>
        <p:nvPicPr>
          <p:cNvPr id="13" name="图片 12"/>
          <p:cNvPicPr>
            <a:picLocks noChangeAspect="1"/>
          </p:cNvPicPr>
          <p:nvPr userDrawn="1"/>
        </p:nvPicPr>
        <p:blipFill>
          <a:blip r:embed="rId4"/>
          <a:stretch>
            <a:fillRect/>
          </a:stretch>
        </p:blipFill>
        <p:spPr>
          <a:xfrm>
            <a:off x="1262743" y="716939"/>
            <a:ext cx="6618515" cy="1844708"/>
          </a:xfrm>
          <a:prstGeom prst="rect">
            <a:avLst/>
          </a:prstGeom>
        </p:spPr>
      </p:pic>
      <p:sp>
        <p:nvSpPr>
          <p:cNvPr id="14" name="文本框 13"/>
          <p:cNvSpPr txBox="1"/>
          <p:nvPr userDrawn="1"/>
        </p:nvSpPr>
        <p:spPr>
          <a:xfrm>
            <a:off x="2806538" y="2971889"/>
            <a:ext cx="1487704" cy="219291"/>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4559729" y="2971889"/>
            <a:ext cx="1869707" cy="219291"/>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2700458" y="3494767"/>
            <a:ext cx="17388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752537" y="6232974"/>
            <a:ext cx="2057400" cy="341761"/>
          </a:xfrm>
          <a:prstGeom prst="rect">
            <a:avLst/>
          </a:prstGeom>
        </p:spPr>
        <p:txBody>
          <a:bodyPr lIns="0" tIns="0" rIns="0" bIns="0" anchor="b"/>
          <a:lstStyle>
            <a:lvl1pPr algn="r">
              <a:defRPr sz="1200" b="1">
                <a:solidFill>
                  <a:schemeClr val="tx2"/>
                </a:solidFill>
              </a:defRPr>
            </a:lvl1pPr>
          </a:lstStyle>
          <a:p>
            <a:fld id="{1AAC388E-FA9E-4A2C-95EA-1F6B3A07935A}" type="slidenum">
              <a:rPr lang="zh-CN" altLang="en-US" smtClean="0"/>
            </a:fld>
            <a:endParaRPr lang="zh-CN" altLang="en-US"/>
          </a:p>
        </p:txBody>
      </p:sp>
      <p:grpSp>
        <p:nvGrpSpPr>
          <p:cNvPr id="3" name="Group 74"/>
          <p:cNvGrpSpPr>
            <a:grpSpLocks noChangeAspect="1"/>
          </p:cNvGrpSpPr>
          <p:nvPr userDrawn="1"/>
        </p:nvGrpSpPr>
        <p:grpSpPr bwMode="auto">
          <a:xfrm>
            <a:off x="7404899" y="224064"/>
            <a:ext cx="1405038"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solidFill>
                  <a:schemeClr val="tx2"/>
                </a:solidFill>
              </a:endParaRPr>
            </a:p>
          </p:txBody>
        </p:sp>
      </p:grpSp>
      <p:grpSp>
        <p:nvGrpSpPr>
          <p:cNvPr id="74" name="组合 73"/>
          <p:cNvGrpSpPr/>
          <p:nvPr userDrawn="1"/>
        </p:nvGrpSpPr>
        <p:grpSpPr>
          <a:xfrm>
            <a:off x="334064" y="5902169"/>
            <a:ext cx="478058"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81" name="标题 1"/>
          <p:cNvSpPr>
            <a:spLocks noGrp="1"/>
          </p:cNvSpPr>
          <p:nvPr>
            <p:ph type="title"/>
          </p:nvPr>
        </p:nvSpPr>
        <p:spPr>
          <a:xfrm>
            <a:off x="1326018" y="209028"/>
            <a:ext cx="6491965" cy="601075"/>
          </a:xfrm>
          <a:prstGeom prst="rect">
            <a:avLst/>
          </a:prstGeom>
        </p:spPr>
        <p:txBody>
          <a:bodyPr lIns="0" rIns="0" anchor="ctr">
            <a:normAutofit/>
          </a:bodyPr>
          <a:lstStyle>
            <a:lvl1pPr algn="ctr">
              <a:defRPr sz="24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cxnSp>
        <p:nvCxnSpPr>
          <p:cNvPr id="84" name="直接连接符 83" hidden="1"/>
          <p:cNvCxnSpPr/>
          <p:nvPr userDrawn="1"/>
        </p:nvCxnSpPr>
        <p:spPr>
          <a:xfrm rot="5400000">
            <a:off x="476161"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652415" y="-22274"/>
            <a:ext cx="177639"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文本占位符 87"/>
          <p:cNvSpPr>
            <a:spLocks noGrp="1"/>
          </p:cNvSpPr>
          <p:nvPr>
            <p:ph type="body" sz="quarter" idx="13"/>
          </p:nvPr>
        </p:nvSpPr>
        <p:spPr>
          <a:xfrm>
            <a:off x="2691589" y="827088"/>
            <a:ext cx="3760823" cy="601662"/>
          </a:xfrm>
          <a:prstGeom prst="rect">
            <a:avLst/>
          </a:prstGeom>
        </p:spPr>
        <p:txBody>
          <a:bodyPr/>
          <a:lstStyle>
            <a:lvl1pPr marL="0" indent="0" algn="ctr">
              <a:buNone/>
              <a:defRPr sz="1350" b="1">
                <a:solidFill>
                  <a:schemeClr val="tx2"/>
                </a:solidFill>
                <a:latin typeface="方正准雅宋简体" panose="02000000000000000000" pitchFamily="2" charset="-122"/>
                <a:ea typeface="方正准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0" name="副标题 2"/>
          <p:cNvSpPr txBox="1"/>
          <p:nvPr userDrawn="1"/>
        </p:nvSpPr>
        <p:spPr>
          <a:xfrm>
            <a:off x="1136650" y="4747260"/>
            <a:ext cx="1915795" cy="553085"/>
          </a:xfrm>
          <a:prstGeom prst="rect">
            <a:avLst/>
          </a:prstGeom>
          <a:solidFill>
            <a:srgbClr val="04428A"/>
          </a:solidFill>
        </p:spPr>
        <p:txBody>
          <a:bodyPr vert="horz" lIns="0" tIns="34290" rIns="0" bIns="3429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1500" b="1" dirty="0">
              <a:solidFill>
                <a:schemeClr val="bg1"/>
              </a:solidFill>
              <a:latin typeface="+mj-ea"/>
              <a:ea typeface="+mj-ea"/>
            </a:endParaRPr>
          </a:p>
        </p:txBody>
      </p:sp>
      <p:sp>
        <p:nvSpPr>
          <p:cNvPr id="85" name="文本占位符 84"/>
          <p:cNvSpPr>
            <a:spLocks noGrp="1"/>
          </p:cNvSpPr>
          <p:nvPr>
            <p:ph type="body" sz="quarter" idx="14" hasCustomPrompt="1"/>
          </p:nvPr>
        </p:nvSpPr>
        <p:spPr>
          <a:xfrm>
            <a:off x="1136650" y="4747260"/>
            <a:ext cx="1660525" cy="451485"/>
          </a:xfrm>
          <a:prstGeom prst="rect">
            <a:avLst/>
          </a:prstGeom>
        </p:spPr>
        <p:txBody>
          <a:bodyPr anchor="ctr"/>
          <a:lstStyle>
            <a:lvl1pPr marL="0" indent="0" algn="l">
              <a:buNone/>
              <a:defRPr b="1">
                <a:solidFill>
                  <a:schemeClr val="bg1"/>
                </a:solidFill>
                <a:latin typeface="+mj-ea"/>
                <a:ea typeface="+mj-ea"/>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135857" y="1047751"/>
            <a:ext cx="1510903"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grpSp>
      <p:sp>
        <p:nvSpPr>
          <p:cNvPr id="77" name="文本占位符 77"/>
          <p:cNvSpPr>
            <a:spLocks noGrp="1"/>
          </p:cNvSpPr>
          <p:nvPr>
            <p:ph type="body" sz="quarter" idx="11" hasCustomPrompt="1"/>
          </p:nvPr>
        </p:nvSpPr>
        <p:spPr>
          <a:xfrm>
            <a:off x="1135857" y="2442616"/>
            <a:ext cx="5815800" cy="721821"/>
          </a:xfrm>
          <a:prstGeom prst="rect">
            <a:avLst/>
          </a:prstGeom>
        </p:spPr>
        <p:txBody>
          <a:bodyPr lIns="0" rIns="0" anchor="ctr"/>
          <a:lstStyle>
            <a:lvl1pPr marL="0" indent="0" algn="l">
              <a:lnSpc>
                <a:spcPct val="100000"/>
              </a:lnSpc>
              <a:buNone/>
              <a:defRPr sz="3600" b="1">
                <a:solidFill>
                  <a:schemeClr val="tx1"/>
                </a:solidFill>
                <a:latin typeface="方正粗雅宋简体" panose="02000000000000000000" pitchFamily="2" charset="-122"/>
                <a:ea typeface="方正粗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单击此处编辑答辩报告题目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0" name="文本占位符 9"/>
          <p:cNvSpPr>
            <a:spLocks noGrp="1"/>
          </p:cNvSpPr>
          <p:nvPr userDrawn="1">
            <p:ph type="body" sz="quarter" idx="15" hasCustomPrompt="1"/>
          </p:nvPr>
        </p:nvSpPr>
        <p:spPr>
          <a:xfrm>
            <a:off x="720630" y="1432867"/>
            <a:ext cx="1115616" cy="1595437"/>
          </a:xfrm>
          <a:prstGeom prst="rect">
            <a:avLst/>
          </a:prstGeom>
        </p:spPr>
        <p:txBody>
          <a:bodyPr lIns="0" rIns="0" anchor="ctr"/>
          <a:lstStyle>
            <a:lvl1pPr marL="0" indent="0">
              <a:buNone/>
              <a:defRPr sz="5400" b="1"/>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NO</a:t>
            </a:r>
            <a:endParaRPr lang="zh-CN" altLang="en-US" dirty="0"/>
          </a:p>
        </p:txBody>
      </p:sp>
      <p:sp>
        <p:nvSpPr>
          <p:cNvPr id="11" name="文本占位符 77"/>
          <p:cNvSpPr>
            <a:spLocks noGrp="1"/>
          </p:cNvSpPr>
          <p:nvPr userDrawn="1">
            <p:ph type="body" sz="quarter" idx="11" hasCustomPrompt="1"/>
          </p:nvPr>
        </p:nvSpPr>
        <p:spPr>
          <a:xfrm>
            <a:off x="720630" y="2785076"/>
            <a:ext cx="3997737" cy="721821"/>
          </a:xfrm>
          <a:prstGeom prst="rect">
            <a:avLst/>
          </a:prstGeom>
        </p:spPr>
        <p:txBody>
          <a:bodyPr lIns="0" tIns="0" rIns="0" bIns="0" anchor="ctr"/>
          <a:lstStyle>
            <a:lvl1pPr marL="0" indent="0" algn="l">
              <a:lnSpc>
                <a:spcPct val="100000"/>
              </a:lnSpc>
              <a:buNone/>
              <a:defRPr sz="2100" b="1">
                <a:solidFill>
                  <a:schemeClr val="tx1"/>
                </a:solidFill>
                <a:latin typeface="方正粗雅宋简体" panose="02000000000000000000" pitchFamily="2" charset="-122"/>
                <a:ea typeface="方正粗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单击此处编辑小节标题</a:t>
            </a:r>
            <a:endParaRPr lang="zh-CN" alt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38664" y="202011"/>
            <a:ext cx="6491965" cy="601075"/>
          </a:xfrm>
          <a:prstGeom prst="rect">
            <a:avLst/>
          </a:prstGeom>
        </p:spPr>
        <p:txBody>
          <a:bodyPr lIns="0" rIns="0" anchor="ctr">
            <a:normAutofit/>
          </a:bodyPr>
          <a:lstStyle>
            <a:lvl1pPr>
              <a:defRPr sz="21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6852766" y="6494336"/>
            <a:ext cx="2057400" cy="341761"/>
          </a:xfrm>
          <a:prstGeom prst="rect">
            <a:avLst/>
          </a:prstGeom>
        </p:spPr>
        <p:txBody>
          <a:bodyPr/>
          <a:lstStyle>
            <a:lvl1pPr algn="r">
              <a:defRPr sz="825" b="1" i="0">
                <a:solidFill>
                  <a:schemeClr val="accent1"/>
                </a:solidFill>
              </a:defRPr>
            </a:lvl1pPr>
          </a:lstStyle>
          <a:p>
            <a:fld id="{1AAC388E-FA9E-4A2C-95EA-1F6B3A07935A}" type="slidenum">
              <a:rPr lang="zh-CN" altLang="en-US" smtClean="0"/>
            </a:fld>
            <a:endParaRPr lang="zh-CN" altLang="en-US" dirty="0"/>
          </a:p>
        </p:txBody>
      </p:sp>
      <p:grpSp>
        <p:nvGrpSpPr>
          <p:cNvPr id="6" name="Group 74"/>
          <p:cNvGrpSpPr>
            <a:grpSpLocks noChangeAspect="1"/>
          </p:cNvGrpSpPr>
          <p:nvPr userDrawn="1"/>
        </p:nvGrpSpPr>
        <p:grpSpPr bwMode="auto">
          <a:xfrm>
            <a:off x="7471368" y="317196"/>
            <a:ext cx="1168003"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grpSp>
      <p:cxnSp>
        <p:nvCxnSpPr>
          <p:cNvPr id="76" name="直接连接符 75"/>
          <p:cNvCxnSpPr/>
          <p:nvPr userDrawn="1"/>
        </p:nvCxnSpPr>
        <p:spPr>
          <a:xfrm>
            <a:off x="539875" y="803088"/>
            <a:ext cx="8092784"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228485" y="-5194"/>
            <a:ext cx="177639"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265" y="6468880"/>
            <a:ext cx="1398887"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9144000" cy="6858000"/>
          </a:xfrm>
          <a:prstGeom prst="rect">
            <a:avLst/>
          </a:prstGeom>
        </p:spPr>
        <p:txBody>
          <a:bodyPr/>
          <a:lstStyle/>
          <a:p>
            <a:endParaRPr lang="zh-CN" altLang="en-US" dirty="0"/>
          </a:p>
        </p:txBody>
      </p:sp>
      <p:sp>
        <p:nvSpPr>
          <p:cNvPr id="5" name="任意多边形: 形状 4"/>
          <p:cNvSpPr/>
          <p:nvPr userDrawn="1"/>
        </p:nvSpPr>
        <p:spPr>
          <a:xfrm>
            <a:off x="0" y="2820189"/>
            <a:ext cx="9144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75"/>
              </a:spcAft>
            </a:pPr>
            <a:endParaRPr lang="zh-CN" altLang="en-US" sz="1350"/>
          </a:p>
        </p:txBody>
      </p:sp>
      <p:grpSp>
        <p:nvGrpSpPr>
          <p:cNvPr id="6" name="Group 74"/>
          <p:cNvGrpSpPr>
            <a:grpSpLocks noChangeAspect="1"/>
          </p:cNvGrpSpPr>
          <p:nvPr userDrawn="1"/>
        </p:nvGrpSpPr>
        <p:grpSpPr bwMode="auto">
          <a:xfrm>
            <a:off x="3869481" y="4066426"/>
            <a:ext cx="1405038" cy="521122"/>
            <a:chOff x="954" y="660"/>
            <a:chExt cx="1269" cy="353"/>
          </a:xfrm>
          <a:solidFill>
            <a:schemeClr val="bg1"/>
          </a:solidFill>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75"/>
                </a:spcAft>
              </a:pPr>
              <a:endParaRPr lang="zh-CN" altLang="en-US" sz="1350"/>
            </a:p>
          </p:txBody>
        </p:sp>
      </p:grpSp>
      <p:sp>
        <p:nvSpPr>
          <p:cNvPr id="74" name="矩形 73"/>
          <p:cNvSpPr/>
          <p:nvPr userDrawn="1"/>
        </p:nvSpPr>
        <p:spPr>
          <a:xfrm>
            <a:off x="1854390" y="5599274"/>
            <a:ext cx="5435222" cy="218137"/>
          </a:xfrm>
          <a:prstGeom prst="rect">
            <a:avLst/>
          </a:prstGeom>
        </p:spPr>
        <p:txBody>
          <a:bodyPr wrap="square" lIns="0" rIns="0">
            <a:spAutoFit/>
          </a:bodyPr>
          <a:lstStyle/>
          <a:p>
            <a:pPr marL="0" marR="0" lvl="0" indent="0" algn="dist" defTabSz="685800" rtl="0" eaLnBrk="1" fontAlgn="auto" latinLnBrk="0" hangingPunct="1">
              <a:lnSpc>
                <a:spcPct val="120000"/>
              </a:lnSpc>
              <a:spcAft>
                <a:spcPts val="75"/>
              </a:spcAft>
              <a:buClrTx/>
              <a:buSzTx/>
              <a:buFontTx/>
              <a:buNone/>
              <a:defRPr/>
            </a:pPr>
            <a:r>
              <a:rPr lang="en-US" altLang="zh-CN" sz="750" b="1" kern="1200" dirty="0">
                <a:solidFill>
                  <a:schemeClr val="bg1">
                    <a:lumMod val="95000"/>
                  </a:schemeClr>
                </a:solidFill>
                <a:effectLst/>
                <a:latin typeface="+mn-lt"/>
                <a:ea typeface="+mn-ea"/>
                <a:cs typeface="+mn-cs"/>
              </a:rPr>
              <a:t>GRADUATION REPORT TEMPLE FOR ZHEJIANG UNIVERSITY</a:t>
            </a:r>
            <a:endParaRPr lang="en-US" altLang="zh-CN" sz="750" b="1" kern="1200" dirty="0">
              <a:solidFill>
                <a:schemeClr val="bg1">
                  <a:lumMod val="95000"/>
                </a:schemeClr>
              </a:solidFill>
              <a:effectLst/>
              <a:latin typeface="+mn-lt"/>
              <a:ea typeface="+mn-ea"/>
              <a:cs typeface="+mn-cs"/>
            </a:endParaRPr>
          </a:p>
        </p:txBody>
      </p:sp>
      <p:sp>
        <p:nvSpPr>
          <p:cNvPr id="78" name="文本占位符 77"/>
          <p:cNvSpPr>
            <a:spLocks noGrp="1"/>
          </p:cNvSpPr>
          <p:nvPr>
            <p:ph type="body" sz="quarter" idx="11" hasCustomPrompt="1"/>
          </p:nvPr>
        </p:nvSpPr>
        <p:spPr>
          <a:xfrm>
            <a:off x="1664100" y="4785149"/>
            <a:ext cx="5815800" cy="721821"/>
          </a:xfrm>
          <a:prstGeom prst="rect">
            <a:avLst/>
          </a:prstGeom>
        </p:spPr>
        <p:txBody>
          <a:bodyPr anchor="ctr"/>
          <a:lstStyle>
            <a:lvl1pPr marL="0" indent="0" algn="dist">
              <a:lnSpc>
                <a:spcPct val="100000"/>
              </a:lnSpc>
              <a:buNone/>
              <a:defRPr sz="3600" b="1">
                <a:solidFill>
                  <a:schemeClr val="bg1"/>
                </a:solidFill>
                <a:latin typeface="方正粗雅宋简体" panose="02000000000000000000" pitchFamily="2" charset="-122"/>
                <a:ea typeface="方正粗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单击此处编辑答辩报告题目</a:t>
            </a:r>
            <a:endParaRPr lang="zh-CN" altLang="en-US" dirty="0"/>
          </a:p>
        </p:txBody>
      </p:sp>
      <p:sp>
        <p:nvSpPr>
          <p:cNvPr id="75" name="文本占位符 63"/>
          <p:cNvSpPr>
            <a:spLocks noGrp="1"/>
          </p:cNvSpPr>
          <p:nvPr>
            <p:ph type="body" sz="quarter" idx="12" hasCustomPrompt="1"/>
          </p:nvPr>
        </p:nvSpPr>
        <p:spPr>
          <a:xfrm>
            <a:off x="3802892" y="5968127"/>
            <a:ext cx="1538217" cy="386321"/>
          </a:xfrm>
          <a:prstGeom prst="rect">
            <a:avLst/>
          </a:prstGeom>
        </p:spPr>
        <p:txBody>
          <a:bodyPr anchor="ctr"/>
          <a:lstStyle>
            <a:lvl1pPr marL="0" indent="0" algn="ctr">
              <a:buFontTx/>
              <a:buNone/>
              <a:defRPr sz="1200" b="1">
                <a:solidFill>
                  <a:schemeClr val="bg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3" y="759873"/>
            <a:ext cx="530915" cy="30008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3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1929442" y="759874"/>
            <a:ext cx="1051501" cy="1541961"/>
          </a:xfrm>
          <a:prstGeom prst="rect">
            <a:avLst/>
          </a:prstGeom>
        </p:spPr>
        <p:txBody>
          <a:bodyPr wrap="square">
            <a:spAutoFit/>
          </a:bodyPr>
          <a:lstStyle/>
          <a:p>
            <a:pPr marL="0" marR="0" lvl="0" indent="0" defTabSz="4572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3114758" y="759873"/>
            <a:ext cx="5305759" cy="1962076"/>
          </a:xfrm>
          <a:prstGeom prst="rect">
            <a:avLst/>
          </a:prstGeom>
        </p:spPr>
        <p:txBody>
          <a:bodyPr wrap="square">
            <a:spAutoFit/>
          </a:bodyPr>
          <a:lstStyle/>
          <a:p>
            <a:pPr marL="0" marR="0" lvl="0" indent="0" defTabSz="6858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858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05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457200"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05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330453" y="182446"/>
            <a:ext cx="630301" cy="207749"/>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1" lang="en-US" altLang="zh-CN"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75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1664100" y="3076523"/>
            <a:ext cx="5815800" cy="721821"/>
          </a:xfrm>
          <a:prstGeom prst="rect">
            <a:avLst/>
          </a:prstGeom>
        </p:spPr>
        <p:txBody>
          <a:bodyPr anchor="ctr"/>
          <a:lstStyle>
            <a:lvl1pPr marL="0" indent="0" algn="dist">
              <a:lnSpc>
                <a:spcPct val="100000"/>
              </a:lnSpc>
              <a:buNone/>
              <a:defRPr sz="3600" b="1">
                <a:solidFill>
                  <a:schemeClr val="bg1"/>
                </a:solidFill>
                <a:latin typeface="方正粗雅宋简体" panose="02000000000000000000" pitchFamily="2" charset="-122"/>
                <a:ea typeface="方正粗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nvPr>
        </p:nvSpPr>
        <p:spPr>
          <a:xfrm>
            <a:off x="3802892" y="5207654"/>
            <a:ext cx="1538217" cy="386321"/>
          </a:xfrm>
          <a:prstGeom prst="rect">
            <a:avLst/>
          </a:prstGeom>
        </p:spPr>
        <p:txBody>
          <a:bodyPr anchor="ctr"/>
          <a:lstStyle>
            <a:lvl1pPr marL="0" indent="0" algn="ctr">
              <a:buFontTx/>
              <a:buNone/>
              <a:defRPr sz="1200" b="1">
                <a:solidFill>
                  <a:schemeClr val="bg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239406" y="202011"/>
            <a:ext cx="6491965" cy="601075"/>
          </a:xfrm>
          <a:prstGeom prst="rect">
            <a:avLst/>
          </a:prstGeom>
        </p:spPr>
        <p:txBody>
          <a:bodyPr lIns="0" rIns="0" anchor="ctr">
            <a:normAutofit/>
          </a:bodyPr>
          <a:lstStyle>
            <a:lvl1pPr>
              <a:defRPr sz="21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0" name="副标题 2"/>
          <p:cNvSpPr txBox="1"/>
          <p:nvPr userDrawn="1"/>
        </p:nvSpPr>
        <p:spPr>
          <a:xfrm>
            <a:off x="1136505" y="4747371"/>
            <a:ext cx="2109546" cy="617036"/>
          </a:xfrm>
          <a:prstGeom prst="rect">
            <a:avLst/>
          </a:prstGeom>
          <a:solidFill>
            <a:srgbClr val="04428A"/>
          </a:solidFill>
        </p:spPr>
        <p:txBody>
          <a:bodyPr vert="horz" lIns="0" tIns="34290" rIns="0" bIns="3429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1500" b="1" dirty="0">
              <a:solidFill>
                <a:schemeClr val="bg1"/>
              </a:solidFill>
              <a:latin typeface="+mj-ea"/>
              <a:ea typeface="+mj-ea"/>
            </a:endParaRPr>
          </a:p>
        </p:txBody>
      </p:sp>
      <p:sp>
        <p:nvSpPr>
          <p:cNvPr id="81" name="副标题 2"/>
          <p:cNvSpPr txBox="1"/>
          <p:nvPr userDrawn="1"/>
        </p:nvSpPr>
        <p:spPr>
          <a:xfrm>
            <a:off x="1136505" y="3841753"/>
            <a:ext cx="2419016" cy="617036"/>
          </a:xfrm>
          <a:prstGeom prst="rect">
            <a:avLst/>
          </a:prstGeom>
        </p:spPr>
        <p:txBody>
          <a:bodyPr vert="horz" lIns="0" tIns="34290" rIns="0" bIns="3429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050" b="1" kern="1200" dirty="0">
                <a:solidFill>
                  <a:schemeClr val="tx1">
                    <a:lumMod val="75000"/>
                    <a:lumOff val="25000"/>
                  </a:schemeClr>
                </a:solidFill>
                <a:effectLst/>
                <a:latin typeface="+mn-lt"/>
                <a:ea typeface="+mn-ea"/>
                <a:cs typeface="+mn-cs"/>
              </a:rPr>
              <a:t>This Paper is On the Guidance and Mentor XXX support</a:t>
            </a:r>
            <a:endParaRPr lang="zh-CN" altLang="zh-CN" sz="105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136505" y="4747372"/>
            <a:ext cx="2057400" cy="617537"/>
          </a:xfrm>
          <a:prstGeom prst="rect">
            <a:avLst/>
          </a:prstGeom>
        </p:spPr>
        <p:txBody>
          <a:bodyPr anchor="ctr"/>
          <a:lstStyle>
            <a:lvl1pPr marL="0" indent="0" algn="l">
              <a:buNone/>
              <a:defRPr b="1">
                <a:solidFill>
                  <a:schemeClr val="bg1"/>
                </a:solidFill>
                <a:latin typeface="+mj-ea"/>
                <a:ea typeface="+mj-ea"/>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133942" y="1044654"/>
            <a:ext cx="1510903"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grpSp>
      <p:sp>
        <p:nvSpPr>
          <p:cNvPr id="7" name="文本框 6"/>
          <p:cNvSpPr txBox="1"/>
          <p:nvPr userDrawn="1"/>
        </p:nvSpPr>
        <p:spPr>
          <a:xfrm>
            <a:off x="1133942" y="2249299"/>
            <a:ext cx="2421579" cy="840230"/>
          </a:xfrm>
          <a:prstGeom prst="rect">
            <a:avLst/>
          </a:prstGeom>
        </p:spPr>
        <p:txBody>
          <a:bodyPr vert="horz" lIns="0" tIns="34290" rIns="0" bIns="34290" rtlCol="0" anchor="ctr">
            <a:normAutofit fontScale="850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405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endParaRPr lang="zh-CN" altLang="en-US" sz="405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endParaRPr>
          </a:p>
        </p:txBody>
      </p:sp>
      <p:sp>
        <p:nvSpPr>
          <p:cNvPr id="156" name="文本框 155"/>
          <p:cNvSpPr txBox="1"/>
          <p:nvPr userDrawn="1"/>
        </p:nvSpPr>
        <p:spPr>
          <a:xfrm>
            <a:off x="1133942" y="2954420"/>
            <a:ext cx="1867163" cy="840230"/>
          </a:xfrm>
          <a:prstGeom prst="rect">
            <a:avLst/>
          </a:prstGeom>
        </p:spPr>
        <p:txBody>
          <a:bodyPr vert="horz" lIns="0" tIns="34290" rIns="0" bIns="3429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2700" b="1" kern="1200" dirty="0">
                <a:solidFill>
                  <a:srgbClr val="04428A"/>
                </a:solidFill>
                <a:latin typeface="方正粗雅宋简体" panose="02000000000000000000" pitchFamily="2" charset="-122"/>
                <a:ea typeface="方正粗雅宋简体" panose="02000000000000000000" pitchFamily="2" charset="-122"/>
                <a:cs typeface="+mn-cs"/>
              </a:rPr>
              <a:t>悉心指导</a:t>
            </a:r>
            <a:endParaRPr lang="zh-CN" altLang="en-US" sz="2700" b="1" kern="1200" dirty="0">
              <a:solidFill>
                <a:srgbClr val="04428A"/>
              </a:solidFill>
              <a:latin typeface="方正粗雅宋简体" panose="02000000000000000000" pitchFamily="2" charset="-122"/>
              <a:ea typeface="方正粗雅宋简体" panose="02000000000000000000"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1" Type="http://schemas.openxmlformats.org/officeDocument/2006/relationships/theme" Target="../theme/theme2.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7.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Ethereum Account and Transaction</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176655" y="2211705"/>
            <a:ext cx="7019925" cy="2810510"/>
          </a:xfrm>
          <a:prstGeom prst="rect">
            <a:avLst/>
          </a:prstGeom>
          <a:noFill/>
        </p:spPr>
        <p:txBody>
          <a:bodyPr wrap="square" lIns="0" tIns="0" rIns="0" bIns="0" rtlCol="0" anchor="ctr">
            <a:normAutofit/>
          </a:bodyPr>
          <a:lstStyle/>
          <a:p>
            <a:pPr defTabSz="685800">
              <a:defRPr/>
            </a:pPr>
            <a:r>
              <a:rPr lang="en-US" altLang="zh-CN" sz="2400" dirty="0">
                <a:solidFill>
                  <a:prstClr val="black"/>
                </a:solidFill>
                <a:latin typeface="更纱黑体 SC Light" panose="02000400000000000000" charset="-122"/>
                <a:ea typeface="更纱黑体 SC Light" panose="02000400000000000000" charset="-122"/>
              </a:rPr>
              <a:t>• Address at 0x8Fea7e4aE2949B766fFdC0efd0A2423d29548e30</a:t>
            </a:r>
            <a:endParaRPr lang="en-US" altLang="zh-CN" sz="2400" dirty="0">
              <a:solidFill>
                <a:prstClr val="black"/>
              </a:solidFill>
              <a:latin typeface="更纱黑体 SC Light" panose="02000400000000000000" charset="-122"/>
              <a:ea typeface="更纱黑体 SC Light" panose="02000400000000000000" charset="-122"/>
            </a:endParaRPr>
          </a:p>
          <a:p>
            <a:pPr defTabSz="685800">
              <a:defRPr/>
            </a:pPr>
            <a:endParaRPr lang="en-US" altLang="zh-CN" sz="2400" dirty="0">
              <a:solidFill>
                <a:prstClr val="black"/>
              </a:solidFill>
              <a:latin typeface="更纱黑体 SC Light" panose="02000400000000000000" charset="-122"/>
              <a:ea typeface="更纱黑体 SC Light" panose="02000400000000000000" charset="-122"/>
            </a:endParaRPr>
          </a:p>
          <a:p>
            <a:pPr defTabSz="685800">
              <a:defRPr/>
            </a:pPr>
            <a:endParaRPr lang="en-US" altLang="zh-CN" sz="2400" dirty="0">
              <a:solidFill>
                <a:prstClr val="black"/>
              </a:solidFill>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Ethereum Account and Transaction</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176391" y="2184123"/>
            <a:ext cx="7019819" cy="2810289"/>
          </a:xfrm>
          <a:prstGeom prst="rect">
            <a:avLst/>
          </a:prstGeom>
          <a:noFill/>
        </p:spPr>
        <p:txBody>
          <a:bodyPr wrap="square" lIns="0" tIns="0" rIns="0" bIns="0" rtlCol="0" anchor="ctr">
            <a:normAutofit/>
          </a:bodyPr>
          <a:lstStyle/>
          <a:p>
            <a:pPr defTabSz="685800">
              <a:defRPr/>
            </a:pPr>
            <a:endParaRPr lang="en-US" altLang="zh-CN" sz="2000" dirty="0">
              <a:solidFill>
                <a:prstClr val="black"/>
              </a:solidFill>
              <a:latin typeface="更纱黑体 SC Light" panose="02000400000000000000" charset="-122"/>
              <a:ea typeface="更纱黑体 SC Light" panose="02000400000000000000" charset="-122"/>
            </a:endParaRPr>
          </a:p>
          <a:p>
            <a:pPr defTabSz="685800">
              <a:defRPr/>
            </a:pPr>
            <a:endParaRPr lang="en-US" altLang="zh-CN" sz="2000" dirty="0">
              <a:solidFill>
                <a:prstClr val="black"/>
              </a:solidFill>
              <a:latin typeface="更纱黑体 SC Light" panose="02000400000000000000" charset="-122"/>
              <a:ea typeface="更纱黑体 SC Light" panose="02000400000000000000" charset="-122"/>
            </a:endParaRPr>
          </a:p>
          <a:p>
            <a:pPr defTabSz="685800">
              <a:defRPr/>
            </a:pPr>
            <a:r>
              <a:rPr lang="en-US" altLang="zh-CN" sz="2000" dirty="0">
                <a:solidFill>
                  <a:prstClr val="black"/>
                </a:solidFill>
                <a:latin typeface="更纱黑体 SC Light" panose="02000400000000000000" charset="-122"/>
                <a:ea typeface="更纱黑体 SC Light" panose="02000400000000000000" charset="-122"/>
              </a:rPr>
              <a:t>• External Owned Account (EOA)</a:t>
            </a:r>
            <a:endParaRPr lang="en-US" altLang="zh-CN" sz="2000" dirty="0">
              <a:solidFill>
                <a:prstClr val="black"/>
              </a:solidFill>
              <a:latin typeface="更纱黑体 SC Light" panose="02000400000000000000" charset="-122"/>
              <a:ea typeface="更纱黑体 SC Light" panose="02000400000000000000" charset="-122"/>
            </a:endParaRPr>
          </a:p>
          <a:p>
            <a:pPr lvl="1"/>
            <a:r>
              <a:rPr lang="en-US" altLang="zh-CN" sz="2000" dirty="0">
                <a:solidFill>
                  <a:prstClr val="black"/>
                </a:solidFill>
                <a:latin typeface="更纱黑体 SC Light" panose="02000400000000000000" charset="-122"/>
                <a:ea typeface="更纱黑体 SC Light" panose="02000400000000000000" charset="-122"/>
              </a:rPr>
              <a:t>• </a:t>
            </a:r>
            <a:r>
              <a:rPr lang="en-US" altLang="zh-CN" sz="2000" dirty="0">
                <a:latin typeface="更纱黑体 SC Light" panose="02000400000000000000" charset="-122"/>
                <a:ea typeface="更纱黑体 SC Light" panose="02000400000000000000" charset="-122"/>
              </a:rPr>
              <a:t>EOA is an ordinary account who can transfer tokens, invoke deployed smart contracts and store received tokens.</a:t>
            </a:r>
            <a:endParaRPr lang="en-US" altLang="zh-CN" sz="2000" dirty="0">
              <a:latin typeface="更纱黑体 SC Light" panose="02000400000000000000" charset="-122"/>
              <a:ea typeface="更纱黑体 SC Light" panose="02000400000000000000" charset="-122"/>
            </a:endParaRPr>
          </a:p>
          <a:p>
            <a:pPr defTabSz="685800">
              <a:defRPr/>
            </a:pPr>
            <a:r>
              <a:rPr lang="en-US" altLang="zh-CN" sz="2000" dirty="0">
                <a:solidFill>
                  <a:prstClr val="black"/>
                </a:solidFill>
                <a:latin typeface="更纱黑体 SC Light" panose="02000400000000000000" charset="-122"/>
                <a:ea typeface="更纱黑体 SC Light" panose="02000400000000000000" charset="-122"/>
              </a:rPr>
              <a:t>• Contract Account</a:t>
            </a:r>
            <a:endParaRPr lang="en-US" altLang="zh-CN" sz="2000" dirty="0">
              <a:solidFill>
                <a:prstClr val="black"/>
              </a:solidFill>
              <a:latin typeface="更纱黑体 SC Light" panose="02000400000000000000" charset="-122"/>
              <a:ea typeface="更纱黑体 SC Light" panose="02000400000000000000" charset="-122"/>
            </a:endParaRPr>
          </a:p>
          <a:p>
            <a:pPr marL="342900" lvl="1" defTabSz="685800">
              <a:defRPr/>
            </a:pPr>
            <a:r>
              <a:rPr lang="en-US" altLang="zh-CN" sz="2000" dirty="0">
                <a:solidFill>
                  <a:prstClr val="black"/>
                </a:solidFill>
                <a:latin typeface="更纱黑体 SC Light" panose="02000400000000000000" charset="-122"/>
                <a:ea typeface="更纱黑体 SC Light" panose="02000400000000000000" charset="-122"/>
              </a:rPr>
              <a:t>• </a:t>
            </a:r>
            <a:r>
              <a:rPr lang="en-US" altLang="zh-CN" sz="2000" dirty="0">
                <a:solidFill>
                  <a:srgbClr val="3F3F3F"/>
                </a:solidFill>
                <a:latin typeface="更纱黑体 SC Light" panose="02000400000000000000" charset="-122"/>
                <a:ea typeface="更纱黑体 SC Light" panose="02000400000000000000" charset="-122"/>
              </a:rPr>
              <a:t>An EOA can deploy a smart contract into a Contract Account2</a:t>
            </a:r>
            <a:endParaRPr lang="en-US" altLang="zh-CN" sz="2000" dirty="0">
              <a:solidFill>
                <a:prstClr val="black"/>
              </a:solidFill>
              <a:latin typeface="更纱黑体 SC Light" panose="02000400000000000000" charset="-122"/>
              <a:ea typeface="更纱黑体 SC Light" panose="02000400000000000000" charset="-122"/>
            </a:endParaRPr>
          </a:p>
          <a:p>
            <a:pPr defTabSz="685800">
              <a:defRPr/>
            </a:pPr>
            <a:endParaRPr lang="en-US" altLang="zh-CN" sz="2000" dirty="0">
              <a:solidFill>
                <a:prstClr val="black"/>
              </a:solidFill>
              <a:latin typeface="更纱黑体 SC Light" panose="02000400000000000000" charset="-122"/>
              <a:ea typeface="更纱黑体 SC Light" panose="02000400000000000000" charset="-122"/>
            </a:endParaRPr>
          </a:p>
          <a:p>
            <a:pPr defTabSz="685800">
              <a:defRPr/>
            </a:pPr>
            <a:endParaRPr lang="en-US" altLang="zh-CN" sz="2000" dirty="0">
              <a:solidFill>
                <a:prstClr val="black"/>
              </a:solidFill>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Ethereum Virtual Machine (EVM)</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281587" y="2224223"/>
            <a:ext cx="3178366" cy="2810289"/>
          </a:xfrm>
          <a:prstGeom prst="rect">
            <a:avLst/>
          </a:prstGeom>
          <a:noFill/>
        </p:spPr>
        <p:txBody>
          <a:bodyPr wrap="square" lIns="0" tIns="0" rIns="0" bIns="0" rtlCol="0" anchor="ctr">
            <a:normAutofit/>
          </a:bodyPr>
          <a:lstStyle/>
          <a:p>
            <a:r>
              <a:rPr lang="en-US" altLang="zh-CN" sz="2000" dirty="0">
                <a:latin typeface="更纱黑体 SC Light" panose="02000400000000000000" charset="-122"/>
                <a:ea typeface="更纱黑体 SC Light" panose="02000400000000000000" charset="-122"/>
              </a:rPr>
              <a:t>• EVM is a simple stack-based architecture, and the function of the EVM stack is to store the results of intermittent execution of bytecode instructions </a:t>
            </a:r>
            <a:r>
              <a:rPr lang="en-US" altLang="zh-CN" sz="2000" i="1" dirty="0">
                <a:latin typeface="更纱黑体 SC Light" panose="02000400000000000000" charset="-122"/>
                <a:ea typeface="更纱黑体 SC Light" panose="02000400000000000000" charset="-122"/>
              </a:rPr>
              <a:t>(opcodes)</a:t>
            </a:r>
            <a:r>
              <a:rPr lang="en-US" altLang="zh-CN" sz="2000" dirty="0">
                <a:latin typeface="更纱黑体 SC Light" panose="02000400000000000000" charset="-122"/>
                <a:ea typeface="更纱黑体 SC Light" panose="02000400000000000000" charset="-122"/>
              </a:rPr>
              <a:t>.</a:t>
            </a:r>
            <a:endParaRPr lang="en-US" altLang="zh-CN" sz="2000" dirty="0">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6" name="Picture 2" descr="EVM (Ethereum Virtual Machine) - DecBC - Decentralization Blockcha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0210" y="2224223"/>
            <a:ext cx="3944979" cy="3421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03 Smart Contract and Bytecode</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176391" y="2211456"/>
            <a:ext cx="7019819" cy="2810289"/>
          </a:xfrm>
          <a:prstGeom prst="rect">
            <a:avLst/>
          </a:prstGeom>
          <a:noFill/>
        </p:spPr>
        <p:txBody>
          <a:bodyPr wrap="square" lIns="0" tIns="0" rIns="0" bIns="0" rtlCol="0" anchor="ctr">
            <a:normAutofit/>
          </a:bodyPr>
          <a:lstStyle/>
          <a:p>
            <a:r>
              <a:rPr lang="en-US" altLang="zh-CN" sz="2400" dirty="0">
                <a:latin typeface="更纱黑体 SC Light" panose="02000400000000000000" charset="-122"/>
                <a:ea typeface="更纱黑体 SC Light" panose="02000400000000000000" charset="-122"/>
              </a:rPr>
              <a:t>• A smart contract is a collection of code and data that reside in Contract Account.</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The bytecode of smart contract is composed of three parts:</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Creation code</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Runtime code</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Swarm code</a:t>
            </a:r>
            <a:endParaRPr lang="en-US" altLang="zh-CN" sz="2400" dirty="0">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04 ERC-20 Standard</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176391" y="2211456"/>
            <a:ext cx="7019819" cy="2810289"/>
          </a:xfrm>
          <a:prstGeom prst="rect">
            <a:avLst/>
          </a:prstGeom>
          <a:noFill/>
        </p:spPr>
        <p:txBody>
          <a:bodyPr wrap="square" lIns="0" tIns="0" rIns="0" bIns="0" rtlCol="0" anchor="ctr">
            <a:normAutofit/>
          </a:bodyPr>
          <a:lstStyle/>
          <a:p>
            <a:r>
              <a:rPr lang="en-US" altLang="zh-CN" sz="2400" dirty="0">
                <a:latin typeface="更纱黑体 SC Light" panose="02000400000000000000" charset="-122"/>
                <a:ea typeface="更纱黑体 SC Light" panose="02000400000000000000" charset="-122"/>
              </a:rPr>
              <a:t>• ERC-20 specifies six mandatory functions:</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a:t>
            </a:r>
            <a:r>
              <a:rPr lang="en-US" altLang="zh-CN" sz="2400" dirty="0" err="1">
                <a:latin typeface="更纱黑体 SC Light" panose="02000400000000000000" charset="-122"/>
                <a:ea typeface="更纱黑体 SC Light" panose="02000400000000000000" charset="-122"/>
              </a:rPr>
              <a:t>totalSupply</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a:t>
            </a:r>
            <a:r>
              <a:rPr lang="en-US" altLang="zh-CN" sz="2400" dirty="0" err="1">
                <a:latin typeface="更纱黑体 SC Light" panose="02000400000000000000" charset="-122"/>
                <a:ea typeface="更纱黑体 SC Light" panose="02000400000000000000" charset="-122"/>
              </a:rPr>
              <a:t>balanceOf</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transfer</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a:t>
            </a:r>
            <a:r>
              <a:rPr lang="en-US" altLang="zh-CN" sz="2400" dirty="0" err="1">
                <a:latin typeface="更纱黑体 SC Light" panose="02000400000000000000" charset="-122"/>
                <a:ea typeface="更纱黑体 SC Light" panose="02000400000000000000" charset="-122"/>
              </a:rPr>
              <a:t>transferFrom</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approve</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 allowance</a:t>
            </a:r>
            <a:endParaRPr lang="en-US" altLang="zh-CN" sz="2400" dirty="0">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04 ERC-20 Standard</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10" name="图片 9"/>
          <p:cNvPicPr>
            <a:picLocks noChangeAspect="1"/>
          </p:cNvPicPr>
          <p:nvPr/>
        </p:nvPicPr>
        <p:blipFill>
          <a:blip r:embed="rId1"/>
          <a:stretch>
            <a:fillRect/>
          </a:stretch>
        </p:blipFill>
        <p:spPr>
          <a:xfrm>
            <a:off x="1660359" y="2104609"/>
            <a:ext cx="5919536" cy="28898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664" y="190288"/>
            <a:ext cx="6491965" cy="601075"/>
          </a:xfrm>
        </p:spPr>
        <p:txBody>
          <a:bodyPr/>
          <a:lstStyle/>
          <a:p>
            <a:r>
              <a:rPr lang="en-US" altLang="zh-CN" sz="2400" dirty="0">
                <a:latin typeface="更纱黑体 SC Light" panose="02000400000000000000" charset="-122"/>
                <a:ea typeface="更纱黑体 SC Light" panose="02000400000000000000" charset="-122"/>
              </a:rPr>
              <a:t>05 Exchange and Deposit</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a:xfrm>
            <a:off x="6852766" y="6516239"/>
            <a:ext cx="2057400" cy="341761"/>
          </a:xfrm>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4679871" y="2112506"/>
            <a:ext cx="3579019" cy="1271588"/>
          </a:xfrm>
          <a:prstGeom prst="rect">
            <a:avLst/>
          </a:prstGeom>
        </p:spPr>
      </p:pic>
      <p:pic>
        <p:nvPicPr>
          <p:cNvPr id="10" name="图片 9"/>
          <p:cNvPicPr>
            <a:picLocks noChangeAspect="1"/>
          </p:cNvPicPr>
          <p:nvPr/>
        </p:nvPicPr>
        <p:blipFill>
          <a:blip r:embed="rId2"/>
          <a:stretch>
            <a:fillRect/>
          </a:stretch>
        </p:blipFill>
        <p:spPr>
          <a:xfrm>
            <a:off x="4795360" y="3473907"/>
            <a:ext cx="3650456" cy="1700213"/>
          </a:xfrm>
          <a:prstGeom prst="rect">
            <a:avLst/>
          </a:prstGeom>
        </p:spPr>
      </p:pic>
      <p:graphicFrame>
        <p:nvGraphicFramePr>
          <p:cNvPr id="11" name="表格 5"/>
          <p:cNvGraphicFramePr>
            <a:graphicFrameLocks noGrp="1"/>
          </p:cNvGraphicFramePr>
          <p:nvPr/>
        </p:nvGraphicFramePr>
        <p:xfrm>
          <a:off x="274319" y="2345410"/>
          <a:ext cx="4405552" cy="2414328"/>
        </p:xfrm>
        <a:graphic>
          <a:graphicData uri="http://schemas.openxmlformats.org/drawingml/2006/table">
            <a:tbl>
              <a:tblPr firstRow="1" bandRow="1">
                <a:tableStyleId>{21E4AEA4-8DFA-4A89-87EB-49C32662AFE0}</a:tableStyleId>
              </a:tblPr>
              <a:tblGrid>
                <a:gridCol w="2202776"/>
                <a:gridCol w="2202776"/>
              </a:tblGrid>
              <a:tr h="315728">
                <a:tc>
                  <a:txBody>
                    <a:bodyPr/>
                    <a:lstStyle/>
                    <a:p>
                      <a:pPr algn="ctr"/>
                      <a:r>
                        <a:rPr lang="en-US" altLang="zh-CN" sz="1000" dirty="0">
                          <a:solidFill>
                            <a:schemeClr val="bg1"/>
                          </a:solidFill>
                        </a:rPr>
                        <a:t>CEX</a:t>
                      </a:r>
                      <a:endParaRPr lang="zh-CN" altLang="en-US" sz="1000" dirty="0">
                        <a:solidFill>
                          <a:schemeClr val="bg1"/>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algn="ctr"/>
                      <a:r>
                        <a:rPr lang="en-US" altLang="zh-CN" sz="1000" dirty="0"/>
                        <a:t>DEX</a:t>
                      </a:r>
                      <a:endParaRPr lang="zh-CN" altLang="en-US" sz="1000" dirty="0"/>
                    </a:p>
                  </a:txBody>
                  <a:tcPr marL="68580" marR="68580" marT="34290" marB="34290"/>
                </a:tc>
              </a:tr>
              <a:tr h="313970">
                <a:tc>
                  <a:txBody>
                    <a:bodyPr/>
                    <a:lstStyle/>
                    <a:p>
                      <a:pPr algn="ctr"/>
                      <a:r>
                        <a:rPr lang="en-US" altLang="zh-CN" sz="1400" b="0" u="none" strike="noStrike" kern="1200" baseline="0" dirty="0">
                          <a:solidFill>
                            <a:schemeClr val="dk1"/>
                          </a:solidFill>
                        </a:rPr>
                        <a:t>centralized</a:t>
                      </a:r>
                      <a:endParaRPr lang="zh-CN" altLang="en-US" sz="10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algn="ctr"/>
                      <a:r>
                        <a:rPr lang="en-US" altLang="zh-CN" sz="1400" b="0" u="none" strike="noStrike" kern="1200" baseline="0" dirty="0">
                          <a:solidFill>
                            <a:schemeClr val="dk1"/>
                          </a:solidFill>
                        </a:rPr>
                        <a:t>no central entity</a:t>
                      </a:r>
                      <a:endParaRPr lang="zh-CN" altLang="en-US" sz="1000" dirty="0"/>
                    </a:p>
                  </a:txBody>
                  <a:tcPr marL="68580" marR="68580" marT="34290" marB="34290"/>
                </a:tc>
              </a:tr>
              <a:tr h="480060">
                <a:tc>
                  <a:txBody>
                    <a:bodyPr/>
                    <a:lstStyle/>
                    <a:p>
                      <a:pPr algn="ctr"/>
                      <a:r>
                        <a:rPr lang="en-US" altLang="zh-CN" sz="1400" b="0" u="none" strike="noStrike" kern="1200" baseline="0" dirty="0">
                          <a:solidFill>
                            <a:schemeClr val="dk1"/>
                          </a:solidFill>
                        </a:rPr>
                        <a:t>data breach or loss</a:t>
                      </a:r>
                      <a:endParaRPr lang="zh-CN" altLang="en-US" sz="1000" dirty="0"/>
                    </a:p>
                  </a:txBody>
                  <a:tcPr marL="68580" marR="68580" marT="34290" marB="34290"/>
                </a:tc>
                <a:tc>
                  <a:txBody>
                    <a:bodyPr/>
                    <a:lstStyle/>
                    <a:p>
                      <a:pPr algn="ctr"/>
                      <a:r>
                        <a:rPr lang="en-US" altLang="zh-CN" sz="1400" b="0" u="none" strike="noStrike" kern="1200" baseline="0" dirty="0">
                          <a:solidFill>
                            <a:schemeClr val="dk1"/>
                          </a:solidFill>
                        </a:rPr>
                        <a:t>can’t lead to a loss of funds</a:t>
                      </a:r>
                      <a:endParaRPr lang="zh-CN" altLang="en-US" sz="1000" dirty="0"/>
                    </a:p>
                  </a:txBody>
                  <a:tcPr marL="68580" marR="68580" marT="34290" marB="34290"/>
                </a:tc>
              </a:tr>
              <a:tr h="313970">
                <a:tc>
                  <a:txBody>
                    <a:bodyPr/>
                    <a:lstStyle/>
                    <a:p>
                      <a:pPr algn="ctr"/>
                      <a:r>
                        <a:rPr lang="en-US" altLang="zh-CN" sz="1400" b="0" u="none" strike="noStrike" kern="1200" baseline="0" dirty="0">
                          <a:solidFill>
                            <a:schemeClr val="dk1"/>
                          </a:solidFill>
                        </a:rPr>
                        <a:t>support multiple users</a:t>
                      </a:r>
                      <a:endParaRPr lang="en-US" altLang="zh-CN" sz="1400" b="0" i="0" u="none" strike="noStrike" kern="1200" baseline="0" dirty="0">
                        <a:solidFill>
                          <a:schemeClr val="dk1"/>
                        </a:solidFill>
                        <a:latin typeface="+mn-lt"/>
                        <a:ea typeface="+mn-ea"/>
                        <a:cs typeface="+mn-cs"/>
                      </a:endParaRPr>
                    </a:p>
                  </a:txBody>
                  <a:tcPr marL="68580" marR="68580" marT="34290" marB="34290"/>
                </a:tc>
                <a:tc>
                  <a:txBody>
                    <a:bodyPr/>
                    <a:lstStyle/>
                    <a:p>
                      <a:pPr algn="ctr"/>
                      <a:r>
                        <a:rPr lang="en-US" altLang="zh-CN" sz="1400" b="0" u="none" strike="noStrike" kern="1200" baseline="0" dirty="0">
                          <a:solidFill>
                            <a:schemeClr val="dk1"/>
                          </a:solidFill>
                        </a:rPr>
                        <a:t>various business logic</a:t>
                      </a:r>
                      <a:endParaRPr lang="zh-CN" altLang="en-US" sz="1000" dirty="0"/>
                    </a:p>
                  </a:txBody>
                  <a:tcPr marL="68580" marR="68580" marT="34290" marB="34290"/>
                </a:tc>
              </a:tr>
              <a:tr h="480060">
                <a:tc>
                  <a:txBody>
                    <a:bodyPr/>
                    <a:lstStyle/>
                    <a:p>
                      <a:pPr algn="ctr"/>
                      <a:r>
                        <a:rPr lang="en-US" altLang="zh-CN" sz="1400" b="0" u="none" strike="noStrike" kern="1200" baseline="0" dirty="0">
                          <a:solidFill>
                            <a:schemeClr val="dk1"/>
                          </a:solidFill>
                        </a:rPr>
                        <a:t>support the exchange</a:t>
                      </a:r>
                      <a:endParaRPr lang="zh-CN" altLang="en-US" sz="1000" dirty="0"/>
                    </a:p>
                  </a:txBody>
                  <a:tcPr marL="68580" marR="68580" marT="34290" marB="34290"/>
                </a:tc>
                <a:tc>
                  <a:txBody>
                    <a:bodyPr/>
                    <a:lstStyle/>
                    <a:p>
                      <a:pPr algn="ctr"/>
                      <a:r>
                        <a:rPr lang="en-US" altLang="zh-CN" sz="1400" b="0" u="none" strike="noStrike" kern="1200" baseline="0" dirty="0">
                          <a:solidFill>
                            <a:schemeClr val="dk1"/>
                          </a:solidFill>
                        </a:rPr>
                        <a:t>strictly follow </a:t>
                      </a:r>
                      <a:endParaRPr lang="en-US" altLang="zh-CN" sz="1400" b="0" u="none" strike="noStrike" kern="1200" baseline="0" dirty="0">
                        <a:solidFill>
                          <a:schemeClr val="dk1"/>
                        </a:solidFill>
                      </a:endParaRPr>
                    </a:p>
                    <a:p>
                      <a:pPr algn="ctr"/>
                      <a:r>
                        <a:rPr lang="en-US" altLang="zh-CN" sz="1400" b="0" u="none" strike="noStrike" kern="1200" baseline="0" dirty="0">
                          <a:solidFill>
                            <a:schemeClr val="dk1"/>
                          </a:solidFill>
                        </a:rPr>
                        <a:t>the smart contract</a:t>
                      </a:r>
                      <a:endParaRPr lang="zh-CN" altLang="en-US" sz="1000" dirty="0"/>
                    </a:p>
                  </a:txBody>
                  <a:tcPr marL="68580" marR="68580" marT="34290" marB="34290"/>
                </a:tc>
              </a:tr>
              <a:tr h="480060">
                <a:tc>
                  <a:txBody>
                    <a:bodyPr/>
                    <a:lstStyle/>
                    <a:p>
                      <a:pPr algn="ctr"/>
                      <a:r>
                        <a:rPr lang="en-US" altLang="zh-CN" sz="1400" b="0" u="none" strike="noStrike" kern="1200" baseline="0" dirty="0">
                          <a:solidFill>
                            <a:schemeClr val="dk1"/>
                          </a:solidFill>
                        </a:rPr>
                        <a:t>scalability and </a:t>
                      </a:r>
                      <a:endParaRPr lang="en-US" altLang="zh-CN" sz="1400" b="0" u="none" strike="noStrike" kern="1200" baseline="0" dirty="0">
                        <a:solidFill>
                          <a:schemeClr val="dk1"/>
                        </a:solidFill>
                      </a:endParaRPr>
                    </a:p>
                    <a:p>
                      <a:pPr algn="ctr"/>
                      <a:r>
                        <a:rPr lang="en-US" altLang="zh-CN" sz="1400" b="0" u="none" strike="noStrike" kern="1200" baseline="0" dirty="0">
                          <a:solidFill>
                            <a:schemeClr val="dk1"/>
                          </a:solidFill>
                        </a:rPr>
                        <a:t>quick response</a:t>
                      </a:r>
                      <a:endParaRPr lang="zh-CN" altLang="en-US" sz="1000" dirty="0"/>
                    </a:p>
                  </a:txBody>
                  <a:tcPr marL="68580" marR="68580" marT="34290" marB="34290"/>
                </a:tc>
                <a:tc>
                  <a:txBody>
                    <a:bodyPr/>
                    <a:lstStyle/>
                    <a:p>
                      <a:pPr algn="ctr"/>
                      <a:endParaRPr lang="zh-CN" altLang="en-US" sz="1000" dirty="0"/>
                    </a:p>
                  </a:txBody>
                  <a:tcPr marL="68580" marR="68580" marT="34290" marB="34290"/>
                </a:tc>
              </a:tr>
            </a:tbl>
          </a:graphicData>
        </a:graphic>
      </p:graphicFrame>
      <p:graphicFrame>
        <p:nvGraphicFramePr>
          <p:cNvPr id="5" name="表格 5"/>
          <p:cNvGraphicFramePr>
            <a:graphicFrameLocks noGrp="1"/>
          </p:cNvGraphicFramePr>
          <p:nvPr/>
        </p:nvGraphicFramePr>
        <p:xfrm>
          <a:off x="200784" y="2315594"/>
          <a:ext cx="4536831" cy="2595880"/>
        </p:xfrm>
        <a:graphic>
          <a:graphicData uri="http://schemas.openxmlformats.org/drawingml/2006/table">
            <a:tbl>
              <a:tblPr firstRow="1" bandRow="1">
                <a:tableStyleId>{5C22544A-7EE6-4342-B048-85BDC9FD1C3A}</a:tableStyleId>
              </a:tblPr>
              <a:tblGrid>
                <a:gridCol w="2086708"/>
                <a:gridCol w="2450123"/>
              </a:tblGrid>
              <a:tr h="370840">
                <a:tc>
                  <a:txBody>
                    <a:bodyPr/>
                    <a:lstStyle/>
                    <a:p>
                      <a:pPr algn="ctr"/>
                      <a:r>
                        <a:rPr lang="en-US" altLang="zh-CN" sz="1050" dirty="0">
                          <a:solidFill>
                            <a:schemeClr val="bg1"/>
                          </a:solidFill>
                        </a:rPr>
                        <a:t>CEX</a:t>
                      </a:r>
                      <a:endParaRPr lang="zh-CN" altLang="en-US" sz="1050" dirty="0">
                        <a:solidFill>
                          <a:schemeClr val="bg1"/>
                        </a:solidFill>
                      </a:endParaRPr>
                    </a:p>
                  </a:txBody>
                  <a:tcPr marL="68580" marR="68580" marT="34290" marB="34290"/>
                </a:tc>
                <a:tc>
                  <a:txBody>
                    <a:bodyPr/>
                    <a:lstStyle/>
                    <a:p>
                      <a:pPr algn="ctr"/>
                      <a:r>
                        <a:rPr lang="en-US" altLang="zh-CN" sz="1050" dirty="0"/>
                        <a:t>DEX</a:t>
                      </a:r>
                      <a:endParaRPr lang="zh-CN" altLang="en-US" sz="1050" dirty="0"/>
                    </a:p>
                  </a:txBody>
                  <a:tcPr marL="68580" marR="68580" marT="34290" marB="34290"/>
                </a:tc>
              </a:tr>
              <a:tr h="370840">
                <a:tc>
                  <a:txBody>
                    <a:bodyPr/>
                    <a:lstStyle/>
                    <a:p>
                      <a:pPr algn="ctr"/>
                      <a:r>
                        <a:rPr lang="en-US" altLang="zh-CN" sz="1600" b="0" u="none" strike="noStrike" kern="1200" baseline="0" dirty="0">
                          <a:solidFill>
                            <a:schemeClr val="dk1"/>
                          </a:solidFill>
                        </a:rPr>
                        <a:t>centralized</a:t>
                      </a:r>
                      <a:endParaRPr lang="zh-CN" altLang="en-US" sz="1050" dirty="0"/>
                    </a:p>
                  </a:txBody>
                  <a:tcPr marL="68580" marR="68580" marT="34290" marB="34290"/>
                </a:tc>
                <a:tc>
                  <a:txBody>
                    <a:bodyPr/>
                    <a:lstStyle/>
                    <a:p>
                      <a:pPr algn="ctr"/>
                      <a:r>
                        <a:rPr lang="en-US" altLang="zh-CN" sz="1600" b="0" u="none" strike="noStrike" kern="1200" baseline="0" dirty="0">
                          <a:solidFill>
                            <a:schemeClr val="dk1"/>
                          </a:solidFill>
                        </a:rPr>
                        <a:t>no central entity</a:t>
                      </a:r>
                      <a:endParaRPr lang="zh-CN" altLang="en-US" sz="1050" dirty="0"/>
                    </a:p>
                  </a:txBody>
                  <a:tcPr marL="68580" marR="68580" marT="34290" marB="34290"/>
                </a:tc>
              </a:tr>
              <a:tr h="370840">
                <a:tc>
                  <a:txBody>
                    <a:bodyPr/>
                    <a:lstStyle/>
                    <a:p>
                      <a:pPr algn="ctr"/>
                      <a:r>
                        <a:rPr lang="en-US" altLang="zh-CN" sz="1600" b="0" u="none" strike="noStrike" kern="1200" baseline="0" dirty="0">
                          <a:solidFill>
                            <a:schemeClr val="dk1"/>
                          </a:solidFill>
                        </a:rPr>
                        <a:t>data breach or loss</a:t>
                      </a:r>
                      <a:endParaRPr lang="zh-CN" altLang="en-US" sz="1050" dirty="0"/>
                    </a:p>
                  </a:txBody>
                  <a:tcPr marL="68580" marR="68580" marT="34290" marB="34290"/>
                </a:tc>
                <a:tc>
                  <a:txBody>
                    <a:bodyPr/>
                    <a:lstStyle/>
                    <a:p>
                      <a:pPr algn="ctr"/>
                      <a:r>
                        <a:rPr lang="en-US" altLang="zh-CN" sz="1600" b="0" u="none" strike="noStrike" kern="1200" baseline="0" dirty="0">
                          <a:solidFill>
                            <a:schemeClr val="dk1"/>
                          </a:solidFill>
                        </a:rPr>
                        <a:t>can’t lead to a loss of funds</a:t>
                      </a:r>
                      <a:endParaRPr lang="zh-CN" altLang="en-US" sz="1050" dirty="0"/>
                    </a:p>
                  </a:txBody>
                  <a:tcPr marL="68580" marR="68580" marT="34290" marB="34290"/>
                </a:tc>
              </a:tr>
              <a:tr h="370840">
                <a:tc>
                  <a:txBody>
                    <a:bodyPr/>
                    <a:lstStyle/>
                    <a:p>
                      <a:pPr algn="ctr"/>
                      <a:r>
                        <a:rPr lang="en-US" altLang="zh-CN" sz="1600" b="0" u="none" strike="noStrike" kern="1200" baseline="0" dirty="0">
                          <a:solidFill>
                            <a:schemeClr val="dk1"/>
                          </a:solidFill>
                        </a:rPr>
                        <a:t>support multiple users</a:t>
                      </a:r>
                      <a:endParaRPr lang="en-US" altLang="zh-CN" sz="1600" b="0" i="0" u="none" strike="noStrike" kern="1200" baseline="0" dirty="0">
                        <a:solidFill>
                          <a:schemeClr val="dk1"/>
                        </a:solidFill>
                        <a:latin typeface="+mn-lt"/>
                        <a:ea typeface="+mn-ea"/>
                        <a:cs typeface="+mn-cs"/>
                      </a:endParaRPr>
                    </a:p>
                  </a:txBody>
                  <a:tcPr marL="68580" marR="68580" marT="34290" marB="34290"/>
                </a:tc>
                <a:tc>
                  <a:txBody>
                    <a:bodyPr/>
                    <a:lstStyle/>
                    <a:p>
                      <a:pPr algn="ctr"/>
                      <a:r>
                        <a:rPr lang="en-US" altLang="zh-CN" sz="1600" b="0" u="none" strike="noStrike" kern="1200" baseline="0" dirty="0">
                          <a:solidFill>
                            <a:schemeClr val="dk1"/>
                          </a:solidFill>
                        </a:rPr>
                        <a:t>various business logic</a:t>
                      </a:r>
                      <a:endParaRPr lang="zh-CN" altLang="en-US" sz="1050" dirty="0"/>
                    </a:p>
                  </a:txBody>
                  <a:tcPr marL="68580" marR="68580" marT="34290" marB="34290"/>
                </a:tc>
              </a:tr>
              <a:tr h="370840">
                <a:tc>
                  <a:txBody>
                    <a:bodyPr/>
                    <a:lstStyle/>
                    <a:p>
                      <a:pPr algn="ctr"/>
                      <a:r>
                        <a:rPr lang="en-US" altLang="zh-CN" sz="1600" b="0" u="none" strike="noStrike" kern="1200" baseline="0" dirty="0">
                          <a:solidFill>
                            <a:schemeClr val="dk1"/>
                          </a:solidFill>
                        </a:rPr>
                        <a:t>support the exchange</a:t>
                      </a:r>
                      <a:endParaRPr lang="zh-CN" altLang="en-US" sz="1050" dirty="0"/>
                    </a:p>
                  </a:txBody>
                  <a:tcPr marL="68580" marR="68580" marT="34290" marB="34290"/>
                </a:tc>
                <a:tc>
                  <a:txBody>
                    <a:bodyPr/>
                    <a:lstStyle/>
                    <a:p>
                      <a:pPr algn="ctr"/>
                      <a:r>
                        <a:rPr lang="en-US" altLang="zh-CN" sz="1600" b="0" u="none" strike="noStrike" kern="1200" baseline="0" dirty="0">
                          <a:solidFill>
                            <a:schemeClr val="dk1"/>
                          </a:solidFill>
                        </a:rPr>
                        <a:t>strictly follow </a:t>
                      </a:r>
                      <a:endParaRPr lang="en-US" altLang="zh-CN" sz="1600" b="0" u="none" strike="noStrike" kern="1200" baseline="0" dirty="0">
                        <a:solidFill>
                          <a:schemeClr val="dk1"/>
                        </a:solidFill>
                      </a:endParaRPr>
                    </a:p>
                    <a:p>
                      <a:pPr algn="ctr"/>
                      <a:r>
                        <a:rPr lang="en-US" altLang="zh-CN" sz="1600" b="0" u="none" strike="noStrike" kern="1200" baseline="0" dirty="0">
                          <a:solidFill>
                            <a:schemeClr val="dk1"/>
                          </a:solidFill>
                        </a:rPr>
                        <a:t>the smart contract</a:t>
                      </a:r>
                      <a:endParaRPr lang="zh-CN" altLang="en-US" sz="1050" dirty="0"/>
                    </a:p>
                  </a:txBody>
                  <a:tcPr marL="68580" marR="68580" marT="34290" marB="34290"/>
                </a:tc>
              </a:tr>
              <a:tr h="370840">
                <a:tc>
                  <a:txBody>
                    <a:bodyPr/>
                    <a:lstStyle/>
                    <a:p>
                      <a:pPr algn="ctr"/>
                      <a:r>
                        <a:rPr lang="en-US" altLang="zh-CN" sz="1600" b="0" u="none" strike="noStrike" kern="1200" baseline="0" dirty="0">
                          <a:solidFill>
                            <a:schemeClr val="dk1"/>
                          </a:solidFill>
                        </a:rPr>
                        <a:t>scalability and </a:t>
                      </a:r>
                      <a:endParaRPr lang="en-US" altLang="zh-CN" sz="1600" b="0" u="none" strike="noStrike" kern="1200" baseline="0" dirty="0">
                        <a:solidFill>
                          <a:schemeClr val="dk1"/>
                        </a:solidFill>
                      </a:endParaRPr>
                    </a:p>
                    <a:p>
                      <a:pPr algn="ctr"/>
                      <a:r>
                        <a:rPr lang="en-US" altLang="zh-CN" sz="1600" b="0" u="none" strike="noStrike" kern="1200" baseline="0" dirty="0">
                          <a:solidFill>
                            <a:schemeClr val="dk1"/>
                          </a:solidFill>
                        </a:rPr>
                        <a:t>quick response</a:t>
                      </a:r>
                      <a:endParaRPr lang="zh-CN" altLang="en-US" sz="1050" dirty="0"/>
                    </a:p>
                  </a:txBody>
                  <a:tcPr marL="68580" marR="68580" marT="34290" marB="34290"/>
                </a:tc>
                <a:tc>
                  <a:txBody>
                    <a:bodyPr/>
                    <a:lstStyle/>
                    <a:p>
                      <a:pPr algn="ctr"/>
                      <a:endParaRPr lang="zh-CN" altLang="en-US" sz="1050" dirty="0"/>
                    </a:p>
                  </a:txBody>
                  <a:tcPr marL="68580" marR="68580" marT="34290" marB="34290"/>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270751" y="1260463"/>
            <a:ext cx="5221430" cy="5266181"/>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4" name="文本占位符 3"/>
          <p:cNvSpPr>
            <a:spLocks noGrp="1"/>
          </p:cNvSpPr>
          <p:nvPr>
            <p:ph type="body" sz="quarter" idx="15"/>
          </p:nvPr>
        </p:nvSpPr>
        <p:spPr/>
        <p:txBody>
          <a:bodyPr/>
          <a:lstStyle/>
          <a:p>
            <a:r>
              <a:rPr lang="en-US" altLang="zh-CN" dirty="0"/>
              <a:t>03</a:t>
            </a:r>
            <a:endParaRPr lang="zh-CN" altLang="en-US" dirty="0"/>
          </a:p>
        </p:txBody>
      </p:sp>
      <p:sp>
        <p:nvSpPr>
          <p:cNvPr id="2" name="文本占位符 1"/>
          <p:cNvSpPr>
            <a:spLocks noGrp="1"/>
          </p:cNvSpPr>
          <p:nvPr>
            <p:ph type="body" sz="quarter" idx="11"/>
          </p:nvPr>
        </p:nvSpPr>
        <p:spPr>
          <a:xfrm>
            <a:off x="720725" y="2945765"/>
            <a:ext cx="6042025" cy="541655"/>
          </a:xfrm>
        </p:spPr>
        <p:txBody>
          <a:bodyPr>
            <a:noAutofit/>
          </a:bodyPr>
          <a:lstStyle/>
          <a:p>
            <a:r>
              <a:rPr lang="en-US" altLang="zh-CN" sz="2700" dirty="0">
                <a:latin typeface="更纱黑体 SC Light" panose="02000400000000000000" charset="-122"/>
                <a:ea typeface="更纱黑体 SC Light" panose="02000400000000000000" charset="-122"/>
              </a:rPr>
              <a:t>Fake Deposit Vulnerability</a:t>
            </a:r>
            <a:endParaRPr lang="en-US" altLang="zh-CN" sz="2700" dirty="0">
              <a:latin typeface="更纱黑体 SC Light" panose="02000400000000000000" charset="-122"/>
              <a:ea typeface="更纱黑体 SC Light" panose="02000400000000000000" charset="-122"/>
            </a:endParaRPr>
          </a:p>
        </p:txBody>
      </p:sp>
      <p:pic>
        <p:nvPicPr>
          <p:cNvPr id="3" name="图片 2"/>
          <p:cNvPicPr>
            <a:picLocks noChangeAspect="1"/>
          </p:cNvPicPr>
          <p:nvPr/>
        </p:nvPicPr>
        <p:blipFill>
          <a:blip r:embed="rId1"/>
          <a:stretch>
            <a:fillRect/>
          </a:stretch>
        </p:blipFill>
        <p:spPr>
          <a:xfrm>
            <a:off x="4793346" y="3998551"/>
            <a:ext cx="4162242" cy="2517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Non-standard Implementation of Tokens</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a:xfrm>
            <a:off x="6852766" y="5721081"/>
            <a:ext cx="2057400" cy="256321"/>
          </a:xfrm>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4" name="图片 3"/>
          <p:cNvPicPr>
            <a:picLocks noChangeAspect="1"/>
          </p:cNvPicPr>
          <p:nvPr/>
        </p:nvPicPr>
        <p:blipFill>
          <a:blip r:embed="rId1"/>
          <a:stretch>
            <a:fillRect/>
          </a:stretch>
        </p:blipFill>
        <p:spPr>
          <a:xfrm>
            <a:off x="282416" y="2123361"/>
            <a:ext cx="4071680" cy="2542364"/>
          </a:xfrm>
          <a:prstGeom prst="rect">
            <a:avLst/>
          </a:prstGeom>
        </p:spPr>
      </p:pic>
      <p:pic>
        <p:nvPicPr>
          <p:cNvPr id="5" name="图片 4"/>
          <p:cNvPicPr>
            <a:picLocks noChangeAspect="1"/>
          </p:cNvPicPr>
          <p:nvPr/>
        </p:nvPicPr>
        <p:blipFill>
          <a:blip r:embed="rId2"/>
          <a:stretch>
            <a:fillRect/>
          </a:stretch>
        </p:blipFill>
        <p:spPr>
          <a:xfrm>
            <a:off x="4581399" y="2385702"/>
            <a:ext cx="3766802" cy="1831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Flawed Verification of Exchanges</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8" name="文本框 7"/>
          <p:cNvSpPr txBox="1"/>
          <p:nvPr/>
        </p:nvSpPr>
        <p:spPr>
          <a:xfrm>
            <a:off x="1213484" y="2335526"/>
            <a:ext cx="6017495" cy="2677656"/>
          </a:xfrm>
          <a:prstGeom prst="rect">
            <a:avLst/>
          </a:prstGeom>
          <a:noFill/>
        </p:spPr>
        <p:txBody>
          <a:bodyPr wrap="square">
            <a:spAutoFit/>
          </a:bodyPr>
          <a:lstStyle/>
          <a:p>
            <a:r>
              <a:rPr lang="en-US" altLang="zh-CN" sz="2400" dirty="0"/>
              <a:t>• Flawed Token Verification of </a:t>
            </a:r>
            <a:r>
              <a:rPr lang="en-US" altLang="zh-CN" sz="2400" dirty="0" err="1"/>
              <a:t>Dexes</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 Flawed Back-end Verification of </a:t>
            </a:r>
            <a:r>
              <a:rPr lang="en-US" altLang="zh-CN" sz="2400" dirty="0" err="1"/>
              <a:t>CEXes</a:t>
            </a:r>
            <a:endParaRPr lang="en-US" altLang="zh-CN" sz="2400" dirty="0"/>
          </a:p>
        </p:txBody>
      </p:sp>
      <p:pic>
        <p:nvPicPr>
          <p:cNvPr id="9" name="图片 8"/>
          <p:cNvPicPr>
            <a:picLocks noChangeAspect="1"/>
          </p:cNvPicPr>
          <p:nvPr/>
        </p:nvPicPr>
        <p:blipFill>
          <a:blip r:embed="rId1"/>
          <a:stretch>
            <a:fillRect/>
          </a:stretch>
        </p:blipFill>
        <p:spPr>
          <a:xfrm>
            <a:off x="2034437" y="2824481"/>
            <a:ext cx="3650456" cy="17002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1026" name="Picture 2" descr="Bitcoin is gunning for a record and no one is talking about it - The  Economic Ti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124" y="1658303"/>
            <a:ext cx="4926330" cy="3690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270751" y="1260463"/>
            <a:ext cx="5221430" cy="5266181"/>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4" name="文本占位符 3"/>
          <p:cNvSpPr>
            <a:spLocks noGrp="1"/>
          </p:cNvSpPr>
          <p:nvPr>
            <p:ph type="body" sz="quarter" idx="15"/>
          </p:nvPr>
        </p:nvSpPr>
        <p:spPr/>
        <p:txBody>
          <a:bodyPr/>
          <a:lstStyle/>
          <a:p>
            <a:r>
              <a:rPr lang="en-US" altLang="zh-CN" dirty="0"/>
              <a:t>04</a:t>
            </a:r>
            <a:endParaRPr lang="zh-CN" altLang="en-US" dirty="0"/>
          </a:p>
        </p:txBody>
      </p:sp>
      <p:sp>
        <p:nvSpPr>
          <p:cNvPr id="2" name="文本占位符 1"/>
          <p:cNvSpPr>
            <a:spLocks noGrp="1"/>
          </p:cNvSpPr>
          <p:nvPr>
            <p:ph type="body" sz="quarter" idx="11"/>
          </p:nvPr>
        </p:nvSpPr>
        <p:spPr/>
        <p:txBody>
          <a:bodyPr/>
          <a:lstStyle/>
          <a:p>
            <a:r>
              <a:rPr lang="en-US" altLang="zh-CN" sz="2800" dirty="0" err="1">
                <a:latin typeface="更纱黑体 SC Light" panose="02000400000000000000" charset="-122"/>
                <a:ea typeface="更纱黑体 SC Light" panose="02000400000000000000" charset="-122"/>
              </a:rPr>
              <a:t>DEPOSafe</a:t>
            </a:r>
            <a:endParaRPr lang="zh-CN" altLang="en-US" sz="2800" dirty="0">
              <a:latin typeface="更纱黑体 SC Light" panose="02000400000000000000" charset="-122"/>
              <a:ea typeface="更纱黑体 SC Light" panose="02000400000000000000" charset="-122"/>
            </a:endParaRPr>
          </a:p>
        </p:txBody>
      </p:sp>
      <p:pic>
        <p:nvPicPr>
          <p:cNvPr id="3" name="图片 2"/>
          <p:cNvPicPr>
            <a:picLocks noChangeAspect="1"/>
          </p:cNvPicPr>
          <p:nvPr/>
        </p:nvPicPr>
        <p:blipFill>
          <a:blip r:embed="rId1"/>
          <a:stretch>
            <a:fillRect/>
          </a:stretch>
        </p:blipFill>
        <p:spPr>
          <a:xfrm>
            <a:off x="4938067" y="3692040"/>
            <a:ext cx="4167070" cy="2794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10" name="文本框 9"/>
          <p:cNvSpPr txBox="1"/>
          <p:nvPr/>
        </p:nvSpPr>
        <p:spPr>
          <a:xfrm>
            <a:off x="1176391" y="2211456"/>
            <a:ext cx="7019819" cy="2810289"/>
          </a:xfrm>
          <a:prstGeom prst="rect">
            <a:avLst/>
          </a:prstGeom>
          <a:noFill/>
        </p:spPr>
        <p:txBody>
          <a:bodyPr wrap="square" lIns="0" tIns="0" rIns="0" bIns="0" rtlCol="0" anchor="ctr">
            <a:normAutofit/>
          </a:bodyPr>
          <a:lstStyle/>
          <a:p>
            <a:r>
              <a:rPr lang="en-US" altLang="zh-CN" dirty="0">
                <a:latin typeface="更纱黑体 SC Light" panose="02000400000000000000" charset="-122"/>
                <a:ea typeface="更纱黑体 SC Light" panose="02000400000000000000" charset="-122"/>
              </a:rPr>
              <a:t>• </a:t>
            </a:r>
            <a:r>
              <a:rPr lang="en-US" altLang="zh-CN" b="1" dirty="0">
                <a:latin typeface="更纱黑体 SC Light" panose="02000400000000000000" charset="-122"/>
                <a:ea typeface="更纱黑体 SC Light" panose="02000400000000000000" charset="-122"/>
              </a:rPr>
              <a:t>Static detector</a:t>
            </a:r>
            <a:endParaRPr lang="en-US" altLang="zh-CN" dirty="0">
              <a:latin typeface="更纱黑体 SC Light" panose="02000400000000000000" charset="-122"/>
              <a:ea typeface="更纱黑体 SC Light" panose="02000400000000000000" charset="-122"/>
            </a:endParaRPr>
          </a:p>
          <a:p>
            <a:r>
              <a:rPr lang="en-US" altLang="zh-CN" dirty="0">
                <a:latin typeface="更纱黑体 SC Light" panose="02000400000000000000" charset="-122"/>
                <a:ea typeface="更纱黑体 SC Light" panose="02000400000000000000" charset="-122"/>
              </a:rPr>
              <a:t>• </a:t>
            </a:r>
            <a:r>
              <a:rPr lang="en-US" altLang="zh-CN" b="1" dirty="0">
                <a:latin typeface="更纱黑体 SC Light" panose="02000400000000000000" charset="-122"/>
                <a:ea typeface="更纱黑体 SC Light" panose="02000400000000000000" charset="-122"/>
              </a:rPr>
              <a:t>Dynamic validator</a:t>
            </a:r>
            <a:endParaRPr lang="en-US" altLang="zh-CN" b="1" dirty="0">
              <a:latin typeface="更纱黑体 SC Light" panose="02000400000000000000" charset="-122"/>
              <a:ea typeface="更纱黑体 SC Light" panose="02000400000000000000" charset="-122"/>
            </a:endParaRPr>
          </a:p>
        </p:txBody>
      </p:sp>
      <p:sp>
        <p:nvSpPr>
          <p:cNvPr id="14" name="矩形 13"/>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16" name="矩形 14"/>
          <p:cNvSpPr/>
          <p:nvPr/>
        </p:nvSpPr>
        <p:spPr>
          <a:xfrm>
            <a:off x="763916" y="2095913"/>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p:nvPicPr>
        <p:blipFill>
          <a:blip r:embed="rId1"/>
          <a:stretch>
            <a:fillRect/>
          </a:stretch>
        </p:blipFill>
        <p:spPr>
          <a:xfrm>
            <a:off x="3450579" y="2127037"/>
            <a:ext cx="5514431" cy="3404943"/>
          </a:xfrm>
          <a:prstGeom prst="rect">
            <a:avLst/>
          </a:prstGeom>
        </p:spPr>
      </p:pic>
      <p:sp>
        <p:nvSpPr>
          <p:cNvPr id="12" name="文本框 11"/>
          <p:cNvSpPr txBox="1"/>
          <p:nvPr/>
        </p:nvSpPr>
        <p:spPr>
          <a:xfrm>
            <a:off x="2180537" y="1519097"/>
            <a:ext cx="4572000" cy="521970"/>
          </a:xfrm>
          <a:prstGeom prst="rect">
            <a:avLst/>
          </a:prstGeom>
          <a:noFill/>
        </p:spPr>
        <p:txBody>
          <a:bodyPr wrap="square">
            <a:spAutoFit/>
          </a:bodyPr>
          <a:lstStyle/>
          <a:p>
            <a:pPr algn="ctr"/>
            <a:r>
              <a:rPr lang="en-US" altLang="zh-CN" sz="2800" b="1" dirty="0" err="1">
                <a:latin typeface="更纱黑体 SC Light" panose="02000400000000000000" charset="-122"/>
                <a:ea typeface="更纱黑体 SC Light" panose="02000400000000000000" charset="-122"/>
              </a:rPr>
              <a:t>DEPOSafe</a:t>
            </a:r>
            <a:endParaRPr lang="zh-CN" altLang="en-US" sz="2800" b="1"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Static Detector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6" name="文本框 5"/>
          <p:cNvSpPr txBox="1"/>
          <p:nvPr/>
        </p:nvSpPr>
        <p:spPr>
          <a:xfrm>
            <a:off x="308610" y="3632379"/>
            <a:ext cx="8526780" cy="1198880"/>
          </a:xfrm>
          <a:prstGeom prst="rect">
            <a:avLst/>
          </a:prstGeom>
          <a:noFill/>
        </p:spPr>
        <p:txBody>
          <a:bodyPr wrap="square">
            <a:spAutoFit/>
          </a:bodyPr>
          <a:lstStyle/>
          <a:p>
            <a:r>
              <a:rPr lang="en-US" altLang="zh-CN" sz="2400" dirty="0">
                <a:latin typeface="更纱黑体 SC Light" panose="02000400000000000000" charset="-122"/>
                <a:ea typeface="更纱黑体 SC Light" panose="02000400000000000000" charset="-122"/>
              </a:rPr>
              <a:t>• Enumerate Standard APIs</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Locate Key Storage</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Verify Required </a:t>
            </a:r>
            <a:r>
              <a:rPr lang="en-US" altLang="zh-CN" sz="2400" i="1" dirty="0">
                <a:latin typeface="更纱黑体 SC Light" panose="02000400000000000000" charset="-122"/>
                <a:ea typeface="更纱黑体 SC Light" panose="02000400000000000000" charset="-122"/>
              </a:rPr>
              <a:t>throw</a:t>
            </a:r>
            <a:endParaRPr lang="en-US" altLang="zh-CN" sz="2400" i="1" dirty="0">
              <a:latin typeface="更纱黑体 SC Light" panose="02000400000000000000" charset="-122"/>
              <a:ea typeface="更纱黑体 SC Light" panose="02000400000000000000" charset="-122"/>
            </a:endParaRPr>
          </a:p>
        </p:txBody>
      </p:sp>
      <p:pic>
        <p:nvPicPr>
          <p:cNvPr id="7" name="图片 6"/>
          <p:cNvPicPr>
            <a:picLocks noChangeAspect="1"/>
          </p:cNvPicPr>
          <p:nvPr/>
        </p:nvPicPr>
        <p:blipFill>
          <a:blip r:embed="rId1"/>
          <a:stretch>
            <a:fillRect/>
          </a:stretch>
        </p:blipFill>
        <p:spPr>
          <a:xfrm>
            <a:off x="1410264" y="1641863"/>
            <a:ext cx="6323472" cy="18082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Static Detector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815969" y="1744595"/>
            <a:ext cx="7512062" cy="33688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Static Detector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815969" y="1744595"/>
            <a:ext cx="7512062" cy="33688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Static Detector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815969" y="1744595"/>
            <a:ext cx="7512062" cy="33688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01 Static Detector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11" name="图片 10"/>
          <p:cNvPicPr>
            <a:picLocks noChangeAspect="1"/>
          </p:cNvPicPr>
          <p:nvPr/>
        </p:nvPicPr>
        <p:blipFill>
          <a:blip r:embed="rId1"/>
          <a:stretch>
            <a:fillRect/>
          </a:stretch>
        </p:blipFill>
        <p:spPr>
          <a:xfrm>
            <a:off x="1195536" y="1776214"/>
            <a:ext cx="6167790" cy="3851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Dynamic Validator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8" name="文本框 7"/>
          <p:cNvSpPr txBox="1"/>
          <p:nvPr/>
        </p:nvSpPr>
        <p:spPr>
          <a:xfrm>
            <a:off x="893444" y="2057705"/>
            <a:ext cx="8526780" cy="1198880"/>
          </a:xfrm>
          <a:prstGeom prst="rect">
            <a:avLst/>
          </a:prstGeom>
          <a:noFill/>
        </p:spPr>
        <p:txBody>
          <a:bodyPr wrap="square">
            <a:spAutoFit/>
          </a:bodyPr>
          <a:lstStyle/>
          <a:p>
            <a:r>
              <a:rPr lang="en-US" altLang="zh-CN" sz="2400" dirty="0">
                <a:latin typeface="更纱黑体 SC Light" panose="02000400000000000000" charset="-122"/>
                <a:ea typeface="更纱黑体 SC Light" panose="02000400000000000000" charset="-122"/>
              </a:rPr>
              <a:t>• Obtain Creation Code</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Prepare Deployment Environment</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Verify Deposit Behavior</a:t>
            </a:r>
            <a:endParaRPr lang="en-US" altLang="zh-CN" sz="2400" i="1" dirty="0">
              <a:latin typeface="更纱黑体 SC Light" panose="02000400000000000000" charset="-122"/>
              <a:ea typeface="更纱黑体 SC Light" panose="02000400000000000000" charset="-122"/>
            </a:endParaRPr>
          </a:p>
        </p:txBody>
      </p:sp>
      <p:pic>
        <p:nvPicPr>
          <p:cNvPr id="9" name="图片 8"/>
          <p:cNvPicPr>
            <a:picLocks noChangeAspect="1"/>
          </p:cNvPicPr>
          <p:nvPr/>
        </p:nvPicPr>
        <p:blipFill>
          <a:blip r:embed="rId1"/>
          <a:stretch>
            <a:fillRect/>
          </a:stretch>
        </p:blipFill>
        <p:spPr>
          <a:xfrm>
            <a:off x="2321481" y="3267358"/>
            <a:ext cx="4264819" cy="21288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Dynamic Validator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6" name="图片 5"/>
          <p:cNvPicPr>
            <a:picLocks noChangeAspect="1"/>
          </p:cNvPicPr>
          <p:nvPr/>
        </p:nvPicPr>
        <p:blipFill>
          <a:blip r:embed="rId1"/>
          <a:stretch>
            <a:fillRect/>
          </a:stretch>
        </p:blipFill>
        <p:spPr>
          <a:xfrm>
            <a:off x="1089422" y="2025296"/>
            <a:ext cx="6965156" cy="3343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Dynamic Validator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176391" y="2211456"/>
            <a:ext cx="7019819" cy="2810289"/>
          </a:xfrm>
          <a:prstGeom prst="rect">
            <a:avLst/>
          </a:prstGeom>
          <a:noFill/>
        </p:spPr>
        <p:txBody>
          <a:bodyPr wrap="square" lIns="0" tIns="0" rIns="0" bIns="0" rtlCol="0" anchor="ctr">
            <a:normAutofit/>
          </a:bodyPr>
          <a:lstStyle/>
          <a:p>
            <a:r>
              <a:rPr lang="en-US" altLang="zh-CN" sz="2000" dirty="0">
                <a:latin typeface="更纱黑体 SC Light" panose="02000400000000000000" charset="-122"/>
                <a:ea typeface="更纱黑体 SC Light" panose="02000400000000000000" charset="-122"/>
              </a:rPr>
              <a:t>We divide the verifying process into two parts which aim to  verify the vulnerabilities existed in DEX and CEX.</a:t>
            </a:r>
            <a:endParaRPr lang="en-US" altLang="zh-CN" sz="2000" dirty="0">
              <a:latin typeface="更纱黑体 SC Light" panose="02000400000000000000" charset="-122"/>
              <a:ea typeface="更纱黑体 SC Light" panose="02000400000000000000" charset="-122"/>
            </a:endParaRPr>
          </a:p>
          <a:p>
            <a:pPr marL="342900" indent="-342900">
              <a:buFont typeface="Arial" panose="020B0604020202020204" pitchFamily="34" charset="0"/>
              <a:buChar char="•"/>
            </a:pPr>
            <a:r>
              <a:rPr lang="en-US" altLang="zh-CN" sz="2000" b="1" dirty="0">
                <a:latin typeface="更纱黑体 SC Light" panose="02000400000000000000" charset="-122"/>
                <a:ea typeface="更纱黑体 SC Light" panose="02000400000000000000" charset="-122"/>
              </a:rPr>
              <a:t>Type-I Attack</a:t>
            </a:r>
            <a:endParaRPr lang="en-US" altLang="zh-CN" sz="2000" b="1" dirty="0">
              <a:latin typeface="更纱黑体 SC Light" panose="02000400000000000000" charset="-122"/>
              <a:ea typeface="更纱黑体 SC Light" panose="02000400000000000000" charset="-122"/>
            </a:endParaRPr>
          </a:p>
          <a:p>
            <a:pPr marL="342900" indent="-342900">
              <a:buFont typeface="Arial" panose="020B0604020202020204" pitchFamily="34" charset="0"/>
              <a:buChar char="•"/>
            </a:pPr>
            <a:r>
              <a:rPr lang="en-US" altLang="zh-CN" sz="2000" dirty="0">
                <a:latin typeface="更纱黑体 SC Light" panose="02000400000000000000" charset="-122"/>
                <a:ea typeface="更纱黑体 SC Light" panose="02000400000000000000" charset="-122"/>
              </a:rPr>
              <a:t>	Type-I attack is related to the </a:t>
            </a:r>
            <a:r>
              <a:rPr lang="en-US" altLang="zh-CN" sz="2000" dirty="0" err="1">
                <a:latin typeface="更纱黑体 SC Light" panose="02000400000000000000" charset="-122"/>
                <a:ea typeface="更纱黑体 SC Light" panose="02000400000000000000" charset="-122"/>
              </a:rPr>
              <a:t>DEXes</a:t>
            </a:r>
            <a:r>
              <a:rPr lang="en-US" altLang="zh-CN" sz="2000" dirty="0">
                <a:latin typeface="更纱黑体 SC Light" panose="02000400000000000000" charset="-122"/>
                <a:ea typeface="更纱黑体 SC Light" panose="02000400000000000000" charset="-122"/>
              </a:rPr>
              <a:t>.</a:t>
            </a:r>
            <a:endParaRPr lang="en-US" altLang="zh-CN" sz="2000" dirty="0">
              <a:latin typeface="更纱黑体 SC Light" panose="02000400000000000000" charset="-122"/>
              <a:ea typeface="更纱黑体 SC Light" panose="02000400000000000000" charset="-122"/>
            </a:endParaRPr>
          </a:p>
          <a:p>
            <a:pPr marL="342900" indent="-342900">
              <a:buFont typeface="Arial" panose="020B0604020202020204" pitchFamily="34" charset="0"/>
              <a:buChar char="•"/>
            </a:pPr>
            <a:r>
              <a:rPr lang="en-US" altLang="zh-CN" sz="2000" b="1" dirty="0">
                <a:latin typeface="更纱黑体 SC Light" panose="02000400000000000000" charset="-122"/>
                <a:ea typeface="更纱黑体 SC Light" panose="02000400000000000000" charset="-122"/>
              </a:rPr>
              <a:t>Type-II Attack</a:t>
            </a:r>
            <a:endParaRPr lang="en-US" altLang="zh-CN" sz="2000" b="1" dirty="0">
              <a:latin typeface="更纱黑体 SC Light" panose="02000400000000000000" charset="-122"/>
              <a:ea typeface="更纱黑体 SC Light" panose="02000400000000000000" charset="-122"/>
            </a:endParaRPr>
          </a:p>
          <a:p>
            <a:pPr indent="0">
              <a:buFont typeface="Arial" panose="020B0604020202020204" pitchFamily="34" charset="0"/>
              <a:buNone/>
            </a:pPr>
            <a:r>
              <a:rPr lang="en-US" altLang="zh-CN" sz="2000" dirty="0">
                <a:latin typeface="更纱黑体 SC Light" panose="02000400000000000000" charset="-122"/>
                <a:ea typeface="更纱黑体 SC Light" panose="02000400000000000000" charset="-122"/>
              </a:rPr>
              <a:t>	The Type-II attack relies on the flaws in back-end source code of CEX.</a:t>
            </a:r>
            <a:endParaRPr lang="en-US" altLang="zh-CN" sz="2000" dirty="0">
              <a:latin typeface="更纱黑体 SC Light" panose="02000400000000000000" charset="-122"/>
              <a:ea typeface="更纱黑体 SC Light" panose="02000400000000000000" charset="-122"/>
            </a:endParaRPr>
          </a:p>
        </p:txBody>
      </p:sp>
      <p:sp>
        <p:nvSpPr>
          <p:cNvPr id="6" name="矩形 5"/>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788766" y="2104609"/>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100" name="图片 99"/>
          <p:cNvPicPr/>
          <p:nvPr/>
        </p:nvPicPr>
        <p:blipFill>
          <a:blip r:embed="rId1"/>
          <a:stretch>
            <a:fillRect/>
          </a:stretch>
        </p:blipFill>
        <p:spPr>
          <a:xfrm>
            <a:off x="1348740" y="1820704"/>
            <a:ext cx="6724174" cy="3304699"/>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更纱黑体 SC Light" panose="02000400000000000000" charset="-122"/>
                <a:ea typeface="更纱黑体 SC Light" panose="02000400000000000000" charset="-122"/>
              </a:rPr>
              <a:t>02 Dynamic Validator</a:t>
            </a:r>
            <a:endParaRPr lang="zh-CN" altLang="en-US" sz="24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7" name="图片 6"/>
          <p:cNvPicPr>
            <a:picLocks noChangeAspect="1"/>
          </p:cNvPicPr>
          <p:nvPr/>
        </p:nvPicPr>
        <p:blipFill>
          <a:blip r:embed="rId1"/>
          <a:stretch>
            <a:fillRect/>
          </a:stretch>
        </p:blipFill>
        <p:spPr>
          <a:xfrm>
            <a:off x="1119920" y="2109310"/>
            <a:ext cx="6621780" cy="33729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p:cNvPicPr>
            <a:picLocks noChangeAspect="1"/>
          </p:cNvPicPr>
          <p:nvPr/>
        </p:nvPicPr>
        <p:blipFill>
          <a:blip r:embed="rId1"/>
          <a:stretch>
            <a:fillRect/>
          </a:stretch>
        </p:blipFill>
        <p:spPr>
          <a:xfrm>
            <a:off x="0" y="-11723"/>
            <a:ext cx="9144000" cy="5143500"/>
          </a:xfrm>
          <a:prstGeom prst="rect">
            <a:avLst/>
          </a:prstGeom>
        </p:spPr>
      </p:pic>
      <p:pic>
        <p:nvPicPr>
          <p:cNvPr id="145" name="图片 144"/>
          <p:cNvPicPr>
            <a:picLocks noChangeAspect="1"/>
          </p:cNvPicPr>
          <p:nvPr/>
        </p:nvPicPr>
        <p:blipFill>
          <a:blip r:embed="rId2"/>
          <a:stretch>
            <a:fillRect/>
          </a:stretch>
        </p:blipFill>
        <p:spPr>
          <a:xfrm>
            <a:off x="0" y="800100"/>
            <a:ext cx="9144000" cy="5257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a:off x="110142" y="2321572"/>
            <a:ext cx="9143985" cy="5143493"/>
          </a:xfrm>
          <a:prstGeom prst="rect">
            <a:avLst/>
          </a:prstGeom>
          <a:blipFill dpi="0" rotWithShape="1">
            <a:blip r:embed="rId1">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75"/>
              </a:spcAft>
            </a:pPr>
            <a:endParaRPr lang="zh-CN" altLang="en-US" sz="1350"/>
          </a:p>
        </p:txBody>
      </p:sp>
      <p:sp>
        <p:nvSpPr>
          <p:cNvPr id="5" name="文本占位符 4"/>
          <p:cNvSpPr>
            <a:spLocks noGrp="1"/>
          </p:cNvSpPr>
          <p:nvPr>
            <p:ph type="body" sz="quarter" idx="14"/>
          </p:nvPr>
        </p:nvSpPr>
        <p:spPr>
          <a:xfrm>
            <a:off x="1136015" y="4780915"/>
            <a:ext cx="2009140" cy="462915"/>
          </a:xfrm>
        </p:spPr>
        <p:txBody>
          <a:bodyPr>
            <a:normAutofit fontScale="90000"/>
          </a:bodyPr>
          <a:lstStyle/>
          <a:p>
            <a:r>
              <a:rPr lang="zh-CN" altLang="en-US" sz="2595" dirty="0">
                <a:latin typeface="更纱黑体 SC Light" panose="02000400000000000000" charset="-122"/>
                <a:ea typeface="更纱黑体 SC Light" panose="02000400000000000000" charset="-122"/>
                <a:cs typeface="更纱黑体 SC Light" panose="02000400000000000000" charset="-122"/>
              </a:rPr>
              <a:t>冯焱</a:t>
            </a:r>
            <a:r>
              <a:rPr lang="en-US" altLang="zh-CN" sz="2595" dirty="0">
                <a:latin typeface="更纱黑体 SC Light" panose="02000400000000000000" charset="-122"/>
                <a:ea typeface="更纱黑体 SC Light" panose="02000400000000000000" charset="-122"/>
                <a:cs typeface="更纱黑体 SC Light" panose="02000400000000000000" charset="-122"/>
              </a:rPr>
              <a:t> </a:t>
            </a:r>
            <a:r>
              <a:rPr lang="zh-CN" altLang="en-US" sz="2595" dirty="0">
                <a:latin typeface="更纱黑体 SC Light" panose="02000400000000000000" charset="-122"/>
                <a:ea typeface="更纱黑体 SC Light" panose="02000400000000000000" charset="-122"/>
                <a:cs typeface="更纱黑体 SC Light" panose="02000400000000000000" charset="-122"/>
                <a:sym typeface="+mn-ea"/>
              </a:rPr>
              <a:t>方成睿</a:t>
            </a:r>
            <a:endParaRPr lang="en-US" altLang="zh-CN" sz="2595" dirty="0">
              <a:latin typeface="更纱黑体 SC Light" panose="02000400000000000000" charset="-122"/>
              <a:ea typeface="更纱黑体 SC Light" panose="02000400000000000000" charset="-122"/>
              <a:cs typeface="更纱黑体 SC Light" panose="02000400000000000000" charset="-122"/>
            </a:endParaRPr>
          </a:p>
        </p:txBody>
      </p:sp>
      <p:sp>
        <p:nvSpPr>
          <p:cNvPr id="50" name="文本占位符 49"/>
          <p:cNvSpPr>
            <a:spLocks noGrp="1"/>
          </p:cNvSpPr>
          <p:nvPr>
            <p:ph type="body" sz="quarter" idx="11"/>
          </p:nvPr>
        </p:nvSpPr>
        <p:spPr>
          <a:xfrm>
            <a:off x="1136015" y="2825115"/>
            <a:ext cx="8148320" cy="541655"/>
          </a:xfrm>
        </p:spPr>
        <p:txBody>
          <a:bodyPr>
            <a:noAutofit/>
          </a:bodyPr>
          <a:lstStyle/>
          <a:p>
            <a:pPr algn="l"/>
            <a:r>
              <a:rPr lang="en-US" altLang="zh-CN" sz="2400" dirty="0">
                <a:latin typeface="更纱黑体 SC Light" panose="02000400000000000000" charset="-122"/>
                <a:ea typeface="更纱黑体 SC Light" panose="02000400000000000000" charset="-122"/>
                <a:sym typeface="+mn-ea"/>
              </a:rPr>
              <a:t>Fake deposit vulnerability in Ethereum Smart Contracts </a:t>
            </a:r>
            <a:endParaRPr lang="zh-CN" altLang="en-US" sz="2400" dirty="0">
              <a:latin typeface="更纱黑体 SC Light" panose="02000400000000000000" charset="-122"/>
              <a:ea typeface="更纱黑体 SC Light" panose="02000400000000000000" charset="-122"/>
            </a:endParaRPr>
          </a:p>
          <a:p>
            <a:pPr algn="l"/>
            <a:endParaRPr lang="zh-CN" altLang="en-US" sz="1300"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4294967295"/>
          </p:nvPr>
        </p:nvSpPr>
        <p:spPr>
          <a:xfrm>
            <a:off x="7086600" y="5745163"/>
            <a:ext cx="2057400" cy="255587"/>
          </a:xfrm>
          <a:prstGeom prst="rect">
            <a:avLst/>
          </a:prstGeom>
        </p:spPr>
        <p:txBody>
          <a:bodyPr/>
          <a:lstStyle/>
          <a:p>
            <a:fld id="{1AAC388E-FA9E-4A2C-95EA-1F6B3A07935A}" type="slidenum">
              <a:rPr lang="zh-CN" altLang="en-US" smtClean="0"/>
            </a:fld>
            <a:endParaRPr lang="zh-CN" altLang="en-US"/>
          </a:p>
        </p:txBody>
      </p:sp>
      <p:grpSp>
        <p:nvGrpSpPr>
          <p:cNvPr id="8" name="组合 7"/>
          <p:cNvGrpSpPr/>
          <p:nvPr/>
        </p:nvGrpSpPr>
        <p:grpSpPr>
          <a:xfrm>
            <a:off x="5270751" y="1260463"/>
            <a:ext cx="5221430" cy="5266181"/>
            <a:chOff x="4038600" y="2259880"/>
            <a:chExt cx="2647060" cy="2669747"/>
          </a:xfrm>
          <a:solidFill>
            <a:srgbClr val="A6A6A6">
              <a:alpha val="20000"/>
            </a:srgbClr>
          </a:solidFill>
        </p:grpSpPr>
        <p:sp>
          <p:nvSpPr>
            <p:cNvPr id="9"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5"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6"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7"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8"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9"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1"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2"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3"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4"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5"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6"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7"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8"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9"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0"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1"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2"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3"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4"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5"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6"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7"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8"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9"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0"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1"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2"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3"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4"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5"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6"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7"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8"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2" name="矩形 1"/>
          <p:cNvSpPr/>
          <p:nvPr/>
        </p:nvSpPr>
        <p:spPr>
          <a:xfrm>
            <a:off x="851536" y="3413284"/>
            <a:ext cx="3258026" cy="6562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sp>
        <p:nvSpPr>
          <p:cNvPr id="4" name="文本框 3"/>
          <p:cNvSpPr txBox="1"/>
          <p:nvPr/>
        </p:nvSpPr>
        <p:spPr>
          <a:xfrm>
            <a:off x="1175862" y="3564256"/>
            <a:ext cx="2616994" cy="497681"/>
          </a:xfrm>
          <a:prstGeom prst="rect">
            <a:avLst/>
          </a:prstGeom>
          <a:noFill/>
        </p:spPr>
        <p:txBody>
          <a:bodyPr wrap="square" lIns="0" tIns="0" rIns="0" bIns="0" rtlCol="0" anchor="ctr">
            <a:normAutofit/>
          </a:bodyPr>
          <a:lstStyle/>
          <a:p>
            <a:pPr>
              <a:lnSpc>
                <a:spcPct val="125000"/>
              </a:lnSpc>
              <a:spcAft>
                <a:spcPts val="375"/>
              </a:spcAft>
            </a:pPr>
            <a:r>
              <a:rPr lang="zh-CN" altLang="en-US" dirty="0">
                <a:latin typeface="更纱黑体 SC Light" panose="02000400000000000000" charset="-122"/>
                <a:ea typeface="更纱黑体 SC Light" panose="02000400000000000000" charset="-122"/>
              </a:rPr>
              <a:t>数据安全与隐私保护展示</a:t>
            </a:r>
            <a:endParaRPr lang="zh-CN" altLang="en-US"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70751" y="1260463"/>
            <a:ext cx="5221430" cy="5266181"/>
            <a:chOff x="4038600" y="2259880"/>
            <a:chExt cx="2647060" cy="2669747"/>
          </a:xfrm>
          <a:solidFill>
            <a:srgbClr val="A6A6A6">
              <a:alpha val="20000"/>
            </a:srgbClr>
          </a:solidFill>
        </p:grpSpPr>
        <p:sp>
          <p:nvSpPr>
            <p:cNvPr id="6"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7"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5"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6"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7"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8"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9"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0"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1"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2"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3"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4"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5"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6"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7"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8"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9"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0"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1"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2"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3"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4"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5"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6"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7"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8"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9"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0"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1"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2"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48" name="文本占位符 47"/>
          <p:cNvSpPr>
            <a:spLocks noGrp="1"/>
          </p:cNvSpPr>
          <p:nvPr>
            <p:ph type="body" sz="quarter" idx="15"/>
          </p:nvPr>
        </p:nvSpPr>
        <p:spPr/>
        <p:txBody>
          <a:bodyPr/>
          <a:lstStyle/>
          <a:p>
            <a:r>
              <a:rPr lang="en-US" altLang="zh-CN" dirty="0"/>
              <a:t>01</a:t>
            </a:r>
            <a:endParaRPr lang="zh-CN" altLang="en-US" dirty="0"/>
          </a:p>
        </p:txBody>
      </p:sp>
      <p:sp>
        <p:nvSpPr>
          <p:cNvPr id="2" name="文本占位符 1"/>
          <p:cNvSpPr>
            <a:spLocks noGrp="1"/>
          </p:cNvSpPr>
          <p:nvPr>
            <p:ph type="body" sz="quarter" idx="11"/>
          </p:nvPr>
        </p:nvSpPr>
        <p:spPr/>
        <p:txBody>
          <a:bodyPr/>
          <a:lstStyle/>
          <a:p>
            <a:r>
              <a:rPr lang="en-US" altLang="zh-CN" sz="3000" dirty="0">
                <a:latin typeface="更纱黑体 SC Light" panose="02000400000000000000" charset="-122"/>
                <a:ea typeface="更纱黑体 SC Light" panose="02000400000000000000" charset="-122"/>
              </a:rPr>
              <a:t>Introduction</a:t>
            </a:r>
            <a:endParaRPr lang="en-US" altLang="zh-CN" sz="3000" dirty="0">
              <a:latin typeface="更纱黑体 SC Light" panose="02000400000000000000" charset="-122"/>
              <a:ea typeface="更纱黑体 SC Light" panose="02000400000000000000" charset="-122"/>
            </a:endParaRPr>
          </a:p>
        </p:txBody>
      </p:sp>
      <p:pic>
        <p:nvPicPr>
          <p:cNvPr id="3" name="图片 2"/>
          <p:cNvPicPr>
            <a:picLocks noChangeAspect="1"/>
          </p:cNvPicPr>
          <p:nvPr/>
        </p:nvPicPr>
        <p:blipFill>
          <a:blip r:embed="rId1"/>
          <a:stretch>
            <a:fillRect/>
          </a:stretch>
        </p:blipFill>
        <p:spPr>
          <a:xfrm>
            <a:off x="2766785" y="3912415"/>
            <a:ext cx="6962235" cy="27678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3074" name="Picture 2" descr="比特幣以外，還有這4款加密貨幣也是潛力幣：ETH、FTT、SOL及DOT升幅潛力絕對值得關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680" y="2043113"/>
            <a:ext cx="4003834" cy="26650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Smart Contract? | Ethereum Fundament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981" y="1939290"/>
            <a:ext cx="3899535" cy="2010728"/>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6"/>
          <p:cNvSpPr txBox="1"/>
          <p:nvPr/>
        </p:nvSpPr>
        <p:spPr>
          <a:xfrm>
            <a:off x="5218662" y="4010263"/>
            <a:ext cx="2305739" cy="738664"/>
          </a:xfrm>
          <a:prstGeom prst="rect">
            <a:avLst/>
          </a:prstGeom>
        </p:spPr>
        <p:txBody>
          <a:bodyPr vert="horz" wrap="square" lIns="0" tIns="0" rIns="0" bIns="0" rtlCol="0">
            <a:spAutoFit/>
          </a:bodyPr>
          <a:lstStyle/>
          <a:p>
            <a:pPr algn="ctr"/>
            <a:r>
              <a:rPr lang="en-US" altLang="zh-CN" sz="2400" b="1" dirty="0">
                <a:latin typeface="更纱黑体 SC Light" panose="02000400000000000000" charset="-122"/>
                <a:ea typeface="更纱黑体 SC Light" panose="02000400000000000000" charset="-122"/>
              </a:rPr>
              <a:t>Smart Contract</a:t>
            </a:r>
            <a:endParaRPr lang="zh-CN" altLang="en-US" sz="2400" b="1"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6" name="Picture 4" descr="What is the ERC-20 standard? ERC-20 Ethereum toke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509" y="2252913"/>
            <a:ext cx="4302491" cy="1792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带你多方面认识CEX 和DEX_交易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687" y="2128831"/>
            <a:ext cx="3790700" cy="21227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98095" y="2131942"/>
            <a:ext cx="7347810" cy="286247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3" name="标题 2"/>
          <p:cNvSpPr>
            <a:spLocks noGrp="1"/>
          </p:cNvSpPr>
          <p:nvPr>
            <p:ph type="title"/>
          </p:nvPr>
        </p:nvSpPr>
        <p:spPr>
          <a:xfrm>
            <a:off x="1326018" y="1235403"/>
            <a:ext cx="6491965" cy="600853"/>
          </a:xfrm>
        </p:spPr>
        <p:txBody>
          <a:bodyPr>
            <a:normAutofit/>
          </a:bodyPr>
          <a:lstStyle/>
          <a:p>
            <a:r>
              <a:rPr lang="en-US" altLang="zh-CN" sz="2700" dirty="0">
                <a:latin typeface="更纱黑体 SC Light" panose="02000400000000000000" charset="-122"/>
                <a:ea typeface="更纱黑体 SC Light" panose="02000400000000000000" charset="-122"/>
              </a:rPr>
              <a:t>Fake Deposit</a:t>
            </a:r>
            <a:endParaRPr lang="zh-CN" altLang="en-US" sz="2700" dirty="0">
              <a:latin typeface="更纱黑体 SC Light" panose="02000400000000000000" charset="-122"/>
              <a:ea typeface="更纱黑体 SC Light" panose="02000400000000000000" charset="-122"/>
            </a:endParaRPr>
          </a:p>
        </p:txBody>
      </p:sp>
      <p:sp>
        <p:nvSpPr>
          <p:cNvPr id="10" name="文本框 9"/>
          <p:cNvSpPr txBox="1"/>
          <p:nvPr/>
        </p:nvSpPr>
        <p:spPr>
          <a:xfrm>
            <a:off x="1176391" y="2211456"/>
            <a:ext cx="7019819" cy="2810289"/>
          </a:xfrm>
          <a:prstGeom prst="rect">
            <a:avLst/>
          </a:prstGeom>
          <a:noFill/>
        </p:spPr>
        <p:txBody>
          <a:bodyPr wrap="square" lIns="0" tIns="0" rIns="0" bIns="0" rtlCol="0" anchor="ctr">
            <a:normAutofit/>
          </a:bodyPr>
          <a:lstStyle/>
          <a:p>
            <a:pPr defTabSz="685800">
              <a:defRPr/>
            </a:pPr>
            <a:r>
              <a:rPr lang="en-US" altLang="zh-CN" sz="2400" b="1" dirty="0">
                <a:solidFill>
                  <a:prstClr val="black"/>
                </a:solidFill>
                <a:latin typeface="更纱黑体 SC Light" panose="02000400000000000000" charset="-122"/>
                <a:ea typeface="更纱黑体 SC Light" panose="02000400000000000000" charset="-122"/>
              </a:rPr>
              <a:t>The fake deposit vulnerability is conditioned by two requirements:</a:t>
            </a:r>
            <a:endParaRPr lang="en-US" altLang="zh-CN" sz="2400" b="1" dirty="0">
              <a:solidFill>
                <a:prstClr val="black"/>
              </a:solidFill>
              <a:latin typeface="更纱黑体 SC Light" panose="02000400000000000000" charset="-122"/>
              <a:ea typeface="更纱黑体 SC Light" panose="02000400000000000000" charset="-122"/>
            </a:endParaRPr>
          </a:p>
          <a:p>
            <a:pPr defTabSz="685800">
              <a:defRPr/>
            </a:pPr>
            <a:r>
              <a:rPr lang="en-US" altLang="zh-CN" sz="2400" dirty="0">
                <a:solidFill>
                  <a:prstClr val="black"/>
                </a:solidFill>
                <a:latin typeface="更纱黑体 SC Light" panose="02000400000000000000" charset="-122"/>
                <a:ea typeface="更纱黑体 SC Light" panose="02000400000000000000" charset="-122"/>
              </a:rPr>
              <a:t>	• The non-standard implementation of a token.</a:t>
            </a:r>
            <a:endParaRPr lang="en-US" altLang="zh-CN" sz="2400" dirty="0">
              <a:solidFill>
                <a:prstClr val="black"/>
              </a:solidFill>
              <a:latin typeface="更纱黑体 SC Light" panose="02000400000000000000" charset="-122"/>
              <a:ea typeface="更纱黑体 SC Light" panose="02000400000000000000" charset="-122"/>
            </a:endParaRPr>
          </a:p>
          <a:p>
            <a:pPr defTabSz="685800">
              <a:defRPr/>
            </a:pPr>
            <a:r>
              <a:rPr lang="en-US" altLang="zh-CN" sz="2400" dirty="0">
                <a:solidFill>
                  <a:prstClr val="black"/>
                </a:solidFill>
                <a:latin typeface="更纱黑体 SC Light" panose="02000400000000000000" charset="-122"/>
                <a:ea typeface="更纱黑体 SC Light" panose="02000400000000000000" charset="-122"/>
              </a:rPr>
              <a:t>	• The flawed verification of an exchange. </a:t>
            </a:r>
            <a:endParaRPr lang="en-US" altLang="zh-CN" sz="2400" dirty="0">
              <a:solidFill>
                <a:prstClr val="black"/>
              </a:solidFill>
              <a:latin typeface="更纱黑体 SC Light" panose="02000400000000000000" charset="-122"/>
              <a:ea typeface="更纱黑体 SC Light" panose="02000400000000000000" charset="-122"/>
            </a:endParaRPr>
          </a:p>
        </p:txBody>
      </p:sp>
      <p:sp>
        <p:nvSpPr>
          <p:cNvPr id="14" name="矩形 13"/>
          <p:cNvSpPr/>
          <p:nvPr/>
        </p:nvSpPr>
        <p:spPr>
          <a:xfrm>
            <a:off x="1176391" y="1928813"/>
            <a:ext cx="657873" cy="692497"/>
          </a:xfrm>
          <a:prstGeom prst="rect">
            <a:avLst/>
          </a:prstGeom>
          <a:noFill/>
        </p:spPr>
        <p:txBody>
          <a:bodyPr wrap="none" lIns="68580" tIns="34290" rIns="68580" bIns="34290">
            <a:spAutoFit/>
          </a:bodyPr>
          <a:lstStyle/>
          <a:p>
            <a:pPr algn="ctr"/>
            <a:r>
              <a:rPr lang="zh-CN" altLang="en-US" sz="4050" b="1"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4050" b="1"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16" name="矩形 14"/>
          <p:cNvSpPr/>
          <p:nvPr/>
        </p:nvSpPr>
        <p:spPr>
          <a:xfrm>
            <a:off x="763916" y="2095913"/>
            <a:ext cx="7616167" cy="304137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95751" y="981648"/>
            <a:ext cx="5221430" cy="5266181"/>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53" name="Freeform 608"/>
          <p:cNvSpPr/>
          <p:nvPr/>
        </p:nvSpPr>
        <p:spPr bwMode="auto">
          <a:xfrm>
            <a:off x="6725841" y="3398044"/>
            <a:ext cx="4763" cy="8335"/>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609"/>
          <p:cNvSpPr/>
          <p:nvPr/>
        </p:nvSpPr>
        <p:spPr bwMode="auto">
          <a:xfrm>
            <a:off x="3219451" y="3687366"/>
            <a:ext cx="8335" cy="14288"/>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610"/>
          <p:cNvSpPr/>
          <p:nvPr/>
        </p:nvSpPr>
        <p:spPr bwMode="auto">
          <a:xfrm>
            <a:off x="6737748" y="3339704"/>
            <a:ext cx="3572" cy="3572"/>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611"/>
          <p:cNvSpPr/>
          <p:nvPr/>
        </p:nvSpPr>
        <p:spPr bwMode="auto">
          <a:xfrm>
            <a:off x="2355057" y="3307557"/>
            <a:ext cx="14288" cy="13097"/>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 name="Freeform 612"/>
          <p:cNvSpPr/>
          <p:nvPr/>
        </p:nvSpPr>
        <p:spPr bwMode="auto">
          <a:xfrm>
            <a:off x="3046810" y="3288506"/>
            <a:ext cx="5954" cy="10716"/>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613"/>
          <p:cNvSpPr/>
          <p:nvPr/>
        </p:nvSpPr>
        <p:spPr bwMode="auto">
          <a:xfrm>
            <a:off x="4839891" y="3640931"/>
            <a:ext cx="9525" cy="14288"/>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 name="Freeform 614"/>
          <p:cNvSpPr/>
          <p:nvPr/>
        </p:nvSpPr>
        <p:spPr bwMode="auto">
          <a:xfrm>
            <a:off x="4770835" y="3631406"/>
            <a:ext cx="9525" cy="14288"/>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 name="Freeform 615"/>
          <p:cNvSpPr/>
          <p:nvPr/>
        </p:nvSpPr>
        <p:spPr bwMode="auto">
          <a:xfrm>
            <a:off x="3256360" y="3667126"/>
            <a:ext cx="13097" cy="13097"/>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616"/>
          <p:cNvSpPr/>
          <p:nvPr/>
        </p:nvSpPr>
        <p:spPr bwMode="auto">
          <a:xfrm>
            <a:off x="3935017" y="3729038"/>
            <a:ext cx="364331" cy="35719"/>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617"/>
          <p:cNvSpPr/>
          <p:nvPr/>
        </p:nvSpPr>
        <p:spPr bwMode="auto">
          <a:xfrm>
            <a:off x="6146007" y="3793332"/>
            <a:ext cx="20241" cy="97631"/>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 name="Freeform 618"/>
          <p:cNvSpPr/>
          <p:nvPr/>
        </p:nvSpPr>
        <p:spPr bwMode="auto">
          <a:xfrm>
            <a:off x="7781926" y="3725466"/>
            <a:ext cx="17860" cy="1905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620"/>
          <p:cNvSpPr/>
          <p:nvPr/>
        </p:nvSpPr>
        <p:spPr bwMode="auto">
          <a:xfrm>
            <a:off x="3374232" y="3620691"/>
            <a:ext cx="19050" cy="1905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621"/>
          <p:cNvSpPr/>
          <p:nvPr/>
        </p:nvSpPr>
        <p:spPr bwMode="auto">
          <a:xfrm>
            <a:off x="3394472" y="3606404"/>
            <a:ext cx="9525" cy="9525"/>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622"/>
          <p:cNvSpPr/>
          <p:nvPr/>
        </p:nvSpPr>
        <p:spPr bwMode="auto">
          <a:xfrm>
            <a:off x="7480697" y="3745707"/>
            <a:ext cx="20241" cy="16669"/>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 name="Freeform 624"/>
          <p:cNvSpPr/>
          <p:nvPr/>
        </p:nvSpPr>
        <p:spPr bwMode="auto">
          <a:xfrm>
            <a:off x="2907508" y="3855244"/>
            <a:ext cx="51197" cy="13097"/>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 name="Freeform 625"/>
          <p:cNvSpPr/>
          <p:nvPr/>
        </p:nvSpPr>
        <p:spPr bwMode="auto">
          <a:xfrm>
            <a:off x="3123010" y="3095625"/>
            <a:ext cx="14288" cy="1905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649"/>
          <p:cNvSpPr/>
          <p:nvPr/>
        </p:nvSpPr>
        <p:spPr bwMode="auto">
          <a:xfrm>
            <a:off x="3205164" y="3101578"/>
            <a:ext cx="17860" cy="33338"/>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650"/>
          <p:cNvSpPr/>
          <p:nvPr/>
        </p:nvSpPr>
        <p:spPr bwMode="auto">
          <a:xfrm>
            <a:off x="3225403" y="3117057"/>
            <a:ext cx="15479" cy="17860"/>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6" name="Freeform 651"/>
          <p:cNvSpPr/>
          <p:nvPr/>
        </p:nvSpPr>
        <p:spPr bwMode="auto">
          <a:xfrm>
            <a:off x="3252788" y="3145632"/>
            <a:ext cx="10716" cy="17860"/>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652"/>
          <p:cNvSpPr/>
          <p:nvPr/>
        </p:nvSpPr>
        <p:spPr bwMode="auto">
          <a:xfrm>
            <a:off x="2194322" y="3307556"/>
            <a:ext cx="10716" cy="14288"/>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 name="Freeform 653"/>
          <p:cNvSpPr/>
          <p:nvPr/>
        </p:nvSpPr>
        <p:spPr bwMode="auto">
          <a:xfrm>
            <a:off x="2326482" y="3307557"/>
            <a:ext cx="10716" cy="16669"/>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654"/>
          <p:cNvSpPr/>
          <p:nvPr/>
        </p:nvSpPr>
        <p:spPr bwMode="auto">
          <a:xfrm>
            <a:off x="2319339" y="3300413"/>
            <a:ext cx="13097" cy="8335"/>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 name="文本占位符 3"/>
          <p:cNvSpPr>
            <a:spLocks noGrp="1"/>
          </p:cNvSpPr>
          <p:nvPr>
            <p:ph type="body" sz="quarter" idx="15"/>
          </p:nvPr>
        </p:nvSpPr>
        <p:spPr/>
        <p:txBody>
          <a:bodyPr/>
          <a:lstStyle/>
          <a:p>
            <a:r>
              <a:rPr lang="en-US" altLang="zh-CN" dirty="0"/>
              <a:t>02</a:t>
            </a:r>
            <a:endParaRPr lang="zh-CN" altLang="en-US" dirty="0"/>
          </a:p>
        </p:txBody>
      </p:sp>
      <p:sp>
        <p:nvSpPr>
          <p:cNvPr id="2" name="文本占位符 1"/>
          <p:cNvSpPr>
            <a:spLocks noGrp="1"/>
          </p:cNvSpPr>
          <p:nvPr>
            <p:ph type="body" sz="quarter" idx="11"/>
          </p:nvPr>
        </p:nvSpPr>
        <p:spPr/>
        <p:txBody>
          <a:bodyPr/>
          <a:lstStyle/>
          <a:p>
            <a:r>
              <a:rPr lang="en-US" altLang="zh-CN" sz="3000" dirty="0">
                <a:latin typeface="更纱黑体 SC Light" panose="02000400000000000000" charset="-122"/>
                <a:ea typeface="更纱黑体 SC Light" panose="02000400000000000000" charset="-122"/>
              </a:rPr>
              <a:t>Background</a:t>
            </a:r>
            <a:endParaRPr lang="zh-CN" altLang="en-US" sz="3000" dirty="0">
              <a:latin typeface="更纱黑体 SC Light" panose="02000400000000000000" charset="-122"/>
              <a:ea typeface="更纱黑体 SC Light" panose="02000400000000000000" charset="-122"/>
            </a:endParaRPr>
          </a:p>
        </p:txBody>
      </p:sp>
      <p:pic>
        <p:nvPicPr>
          <p:cNvPr id="3" name="图片 2"/>
          <p:cNvPicPr>
            <a:picLocks noChangeAspect="1"/>
          </p:cNvPicPr>
          <p:nvPr/>
        </p:nvPicPr>
        <p:blipFill>
          <a:blip r:embed="rId1"/>
          <a:stretch>
            <a:fillRect/>
          </a:stretch>
        </p:blipFill>
        <p:spPr>
          <a:xfrm>
            <a:off x="2193910" y="4234298"/>
            <a:ext cx="7779170" cy="27739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2ExYjdmODI1ZmVlZWIwMTk2NTFkYTI4ZWI1NjY2ZDAifQ=="/>
</p:tagLst>
</file>

<file path=ppt/theme/theme1.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2486</Words>
  <Application>WPS 演示</Application>
  <PresentationFormat>全屏显示(4:3)</PresentationFormat>
  <Paragraphs>240</Paragraphs>
  <Slides>31</Slides>
  <Notes>31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31</vt:i4>
      </vt:variant>
    </vt:vector>
  </HeadingPairs>
  <TitlesOfParts>
    <vt:vector size="53" baseType="lpstr">
      <vt:lpstr>Arial</vt:lpstr>
      <vt:lpstr>宋体</vt:lpstr>
      <vt:lpstr>Wingdings</vt:lpstr>
      <vt:lpstr>Calibri</vt:lpstr>
      <vt:lpstr>等线</vt:lpstr>
      <vt:lpstr>微软雅黑</vt:lpstr>
      <vt:lpstr>Segoe UI</vt:lpstr>
      <vt:lpstr>Segoe UI Light</vt:lpstr>
      <vt:lpstr>方正粗雅宋简体</vt:lpstr>
      <vt:lpstr>方正准雅宋简体</vt:lpstr>
      <vt:lpstr>更纱黑体 SC Light</vt:lpstr>
      <vt:lpstr>Century Gothic</vt:lpstr>
      <vt:lpstr>Calibri Light</vt:lpstr>
      <vt:lpstr>等线 Light</vt:lpstr>
      <vt:lpstr>Arial Unicode MS</vt:lpstr>
      <vt:lpstr>NimbusRomNo9L-Regu</vt:lpstr>
      <vt:lpstr>Sarasa Fixed CL Light</vt:lpstr>
      <vt:lpstr>等距更纱黑体 Slab SC Semibold</vt:lpstr>
      <vt:lpstr>更纱黑体 UI SC Light</vt:lpstr>
      <vt:lpstr>Calibri</vt:lpstr>
      <vt:lpstr>1_OfficePLUS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Fake Deposit</vt:lpstr>
      <vt:lpstr>PowerPoint 演示文稿</vt:lpstr>
      <vt:lpstr>01 Ethereum Account and Transaction</vt:lpstr>
      <vt:lpstr>01 Ethereum Account and Transaction</vt:lpstr>
      <vt:lpstr>02 Ethereum Virtual Machine (EVM)</vt:lpstr>
      <vt:lpstr>03 Smart Contract and Bytecode</vt:lpstr>
      <vt:lpstr>04 ERC-20 Standard</vt:lpstr>
      <vt:lpstr>04 ERC-20 Standard</vt:lpstr>
      <vt:lpstr>05 Exchange and Deposit</vt:lpstr>
      <vt:lpstr>PowerPoint 演示文稿</vt:lpstr>
      <vt:lpstr>01 Non-standard Implementation of Tokens</vt:lpstr>
      <vt:lpstr>02 Flawed Verification of Exchanges</vt:lpstr>
      <vt:lpstr>PowerPoint 演示文稿</vt:lpstr>
      <vt:lpstr>PowerPoint 演示文稿</vt:lpstr>
      <vt:lpstr>01 Static Detector</vt:lpstr>
      <vt:lpstr>01 Static Detector</vt:lpstr>
      <vt:lpstr>01 Static Detector</vt:lpstr>
      <vt:lpstr>01 Static Detector</vt:lpstr>
      <vt:lpstr>01 Static Detector</vt:lpstr>
      <vt:lpstr>02 Dynamic Validator</vt:lpstr>
      <vt:lpstr>02 Dynamic Validator</vt:lpstr>
      <vt:lpstr>02 Dynamic Validator</vt:lpstr>
      <vt:lpstr>02 Dynamic Validator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Lynn Fu</dc:creator>
  <cp:lastModifiedBy>泡里不相容</cp:lastModifiedBy>
  <cp:revision>226</cp:revision>
  <dcterms:created xsi:type="dcterms:W3CDTF">2019-04-08T08:24:00Z</dcterms:created>
  <dcterms:modified xsi:type="dcterms:W3CDTF">2022-06-10T01:24:07Z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4A796B92E1F341FEA31157D88C8D0EC5</vt:lpwstr>
  </property>
  <property fmtid="{D5CDD505-2E9C-101B-9397-08002B2CF9AE}" pid="12" name="KSOProductBuildVer">
    <vt:lpwstr>2052-11.1.0.11744</vt:lpwstr>
  </property>
</Properties>
</file>